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90" r:id="rId3"/>
    <p:sldId id="408" r:id="rId4"/>
    <p:sldId id="414" r:id="rId5"/>
    <p:sldId id="378" r:id="rId6"/>
    <p:sldId id="422" r:id="rId7"/>
    <p:sldId id="409" r:id="rId8"/>
    <p:sldId id="420" r:id="rId9"/>
    <p:sldId id="421" r:id="rId10"/>
    <p:sldId id="411" r:id="rId11"/>
    <p:sldId id="425" r:id="rId12"/>
    <p:sldId id="404" r:id="rId13"/>
    <p:sldId id="318" r:id="rId14"/>
    <p:sldId id="294" r:id="rId15"/>
    <p:sldId id="295" r:id="rId16"/>
    <p:sldId id="413" r:id="rId17"/>
    <p:sldId id="296" r:id="rId18"/>
    <p:sldId id="340" r:id="rId19"/>
    <p:sldId id="292" r:id="rId20"/>
    <p:sldId id="429" r:id="rId21"/>
    <p:sldId id="403" r:id="rId22"/>
    <p:sldId id="341" r:id="rId23"/>
    <p:sldId id="430" r:id="rId24"/>
    <p:sldId id="306" r:id="rId25"/>
    <p:sldId id="431" r:id="rId26"/>
    <p:sldId id="432" r:id="rId27"/>
    <p:sldId id="433" r:id="rId28"/>
    <p:sldId id="291" r:id="rId29"/>
    <p:sldId id="305" r:id="rId30"/>
    <p:sldId id="434" r:id="rId31"/>
    <p:sldId id="329" r:id="rId32"/>
    <p:sldId id="332" r:id="rId33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7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237C2-E9CB-48B5-B2E2-517E9A8FF1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6EF6-865A-4FD6-8CB9-339ADDD21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16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237C2-E9CB-48B5-B2E2-517E9A8FF1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6EF6-865A-4FD6-8CB9-339ADDD21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84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237C2-E9CB-48B5-B2E2-517E9A8FF1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6EF6-865A-4FD6-8CB9-339ADDD21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35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237C2-E9CB-48B5-B2E2-517E9A8FF1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6EF6-865A-4FD6-8CB9-339ADDD21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31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237C2-E9CB-48B5-B2E2-517E9A8FF1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6EF6-865A-4FD6-8CB9-339ADDD21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7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237C2-E9CB-48B5-B2E2-517E9A8FF1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6EF6-865A-4FD6-8CB9-339ADDD21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15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237C2-E9CB-48B5-B2E2-517E9A8FF1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6EF6-865A-4FD6-8CB9-339ADDD21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56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237C2-E9CB-48B5-B2E2-517E9A8FF1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6EF6-865A-4FD6-8CB9-339ADDD21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237C2-E9CB-48B5-B2E2-517E9A8FF1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6EF6-865A-4FD6-8CB9-339ADDD21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237C2-E9CB-48B5-B2E2-517E9A8FF1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6EF6-865A-4FD6-8CB9-339ADDD21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4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237C2-E9CB-48B5-B2E2-517E9A8FF1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6EF6-865A-4FD6-8CB9-339ADDD21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92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237C2-E9CB-48B5-B2E2-517E9A8FF1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96EF6-865A-4FD6-8CB9-339ADDD21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96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inc.org/" TargetMode="External"/><Relationship Id="rId2" Type="http://schemas.openxmlformats.org/officeDocument/2006/relationships/hyperlink" Target="http://snomed.info/sct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hl7.org/FHIR/resourcelist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l7.org/FHIR/observation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l7.org/FHIR/observation-example-f001-glucose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l7.org/fhir/search.html" TargetMode="External"/><Relationship Id="rId2" Type="http://schemas.openxmlformats.org/officeDocument/2006/relationships/hyperlink" Target="https://r4.smarthealthit.org/Observation?code=2339-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r4.smarthealthit.org/Observation?subject=Patient/0e61c3ad-d11e-4080-a6aa-cac89cae4e37&amp;code=2571-8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4.smarthealthit.org/Observation?code=2339-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gicahealth.org/solutions/fhir-sandbox/" TargetMode="External"/><Relationship Id="rId7" Type="http://schemas.openxmlformats.org/officeDocument/2006/relationships/hyperlink" Target="https://vonk.fire.ly/" TargetMode="External"/><Relationship Id="rId2" Type="http://schemas.openxmlformats.org/officeDocument/2006/relationships/hyperlink" Target="https://confluence.hl7.org/display/FHIR/Public+Test+Server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milecdr.com/" TargetMode="External"/><Relationship Id="rId5" Type="http://schemas.openxmlformats.org/officeDocument/2006/relationships/hyperlink" Target="https://www.health-samurai.io/" TargetMode="External"/><Relationship Id="rId4" Type="http://schemas.openxmlformats.org/officeDocument/2006/relationships/hyperlink" Target="https://1up.health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ple.com/healthcare/health-records/" TargetMode="External"/><Relationship Id="rId2" Type="http://schemas.openxmlformats.org/officeDocument/2006/relationships/hyperlink" Target="https://confluence.hl7.org/display/AP/Argonaut+Project+Hom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bm.com/products/fhir-server" TargetMode="External"/><Relationship Id="rId5" Type="http://schemas.openxmlformats.org/officeDocument/2006/relationships/hyperlink" Target="https://cloud.google.com/healthcare/" TargetMode="External"/><Relationship Id="rId4" Type="http://schemas.openxmlformats.org/officeDocument/2006/relationships/hyperlink" Target="https://azure.microsoft.com/en-us/services/azure-api-for-fhir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marthealthit.org/" TargetMode="External"/><Relationship Id="rId2" Type="http://schemas.openxmlformats.org/officeDocument/2006/relationships/hyperlink" Target="https://www.hl7.org/fhi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cqi.healthit.gov/cql" TargetMode="External"/><Relationship Id="rId4" Type="http://schemas.openxmlformats.org/officeDocument/2006/relationships/hyperlink" Target="https://cds-hooks.or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l7.org/fhir/uv/bulkdata/" TargetMode="External"/><Relationship Id="rId2" Type="http://schemas.openxmlformats.org/officeDocument/2006/relationships/hyperlink" Target="https://smarthealth.cards/e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www.hl7.org/fhir/rdf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pps.smarthealthit.org/ap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o.allscripts.com/" TargetMode="External"/><Relationship Id="rId5" Type="http://schemas.openxmlformats.org/officeDocument/2006/relationships/hyperlink" Target="https://code.cerner.com/apps" TargetMode="External"/><Relationship Id="rId4" Type="http://schemas.openxmlformats.org/officeDocument/2006/relationships/hyperlink" Target="https://apporchard.epic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marthealthit.org/" TargetMode="External"/><Relationship Id="rId2" Type="http://schemas.openxmlformats.org/officeDocument/2006/relationships/hyperlink" Target="https://smarthealthi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s.smarthealthit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ce.sequoiaproject.org/wp-content/uploads/2022/01/FHIR-Roadmap-v1.0_updated.pdf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apple.com/ca/healthcare/health-records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cJ03RxE84U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cJ03RxE84U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FHIR: </a:t>
            </a:r>
            <a:br>
              <a:rPr lang="en-US" sz="6000" dirty="0"/>
            </a:br>
            <a:r>
              <a:rPr lang="en-US" sz="6000" dirty="0"/>
              <a:t>EHR</a:t>
            </a:r>
            <a:r>
              <a:rPr lang="en-US" dirty="0"/>
              <a:t> Data Sharing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0F834E-5CF6-32A6-6682-AB7058F1F27D}"/>
              </a:ext>
            </a:extLst>
          </p:cNvPr>
          <p:cNvSpPr txBox="1"/>
          <p:nvPr/>
        </p:nvSpPr>
        <p:spPr>
          <a:xfrm>
            <a:off x="3410309" y="3962400"/>
            <a:ext cx="5745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Courtesy: Dr. Darrell Woelk from Greenwood Technologies</a:t>
            </a:r>
          </a:p>
        </p:txBody>
      </p:sp>
    </p:spTree>
    <p:extLst>
      <p:ext uri="{BB962C8B-B14F-4D97-AF65-F5344CB8AC3E}">
        <p14:creationId xmlns:p14="http://schemas.microsoft.com/office/powerpoint/2010/main" val="222462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Oval 142">
            <a:extLst>
              <a:ext uri="{FF2B5EF4-FFF2-40B4-BE49-F238E27FC236}">
                <a16:creationId xmlns:a16="http://schemas.microsoft.com/office/drawing/2014/main" id="{DD1E4543-E536-6C43-A9A1-2316780E9279}"/>
              </a:ext>
            </a:extLst>
          </p:cNvPr>
          <p:cNvSpPr/>
          <p:nvPr/>
        </p:nvSpPr>
        <p:spPr>
          <a:xfrm rot="18813336">
            <a:off x="-309221" y="2850374"/>
            <a:ext cx="5009981" cy="1477292"/>
          </a:xfrm>
          <a:prstGeom prst="ellipse">
            <a:avLst/>
          </a:pr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8FA1A532-8797-CA46-9CE4-4B7ACD7597C6}"/>
              </a:ext>
            </a:extLst>
          </p:cNvPr>
          <p:cNvSpPr/>
          <p:nvPr/>
        </p:nvSpPr>
        <p:spPr>
          <a:xfrm>
            <a:off x="5274829" y="3478056"/>
            <a:ext cx="4714121" cy="2187786"/>
          </a:xfrm>
          <a:prstGeom prst="ellipse">
            <a:avLst/>
          </a:pr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9C7D98-79E1-2C46-9585-D45250E9507C}"/>
              </a:ext>
            </a:extLst>
          </p:cNvPr>
          <p:cNvSpPr/>
          <p:nvPr/>
        </p:nvSpPr>
        <p:spPr>
          <a:xfrm>
            <a:off x="3002173" y="1717611"/>
            <a:ext cx="4232003" cy="1477292"/>
          </a:xfrm>
          <a:prstGeom prst="ellipse">
            <a:avLst/>
          </a:pr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9CBB1E-FFB8-481C-9DDA-77D5F3FE2D48}"/>
              </a:ext>
            </a:extLst>
          </p:cNvPr>
          <p:cNvSpPr txBox="1"/>
          <p:nvPr/>
        </p:nvSpPr>
        <p:spPr>
          <a:xfrm>
            <a:off x="9988950" y="2522170"/>
            <a:ext cx="140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1D988C"/>
                </a:solidFill>
                <a:latin typeface="Helvetica" pitchFamily="2" charset="0"/>
              </a:rPr>
              <a:t>CodeX Project</a:t>
            </a:r>
          </a:p>
          <a:p>
            <a:pPr algn="ctr"/>
            <a:r>
              <a:rPr lang="en-US" sz="1400" dirty="0">
                <a:solidFill>
                  <a:srgbClr val="1D988C"/>
                </a:solidFill>
                <a:latin typeface="Helvetica" pitchFamily="2" charset="0"/>
              </a:rPr>
              <a:t>(Cancer Data)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EDBE7E-E499-46C2-88EE-450CC707590E}"/>
              </a:ext>
            </a:extLst>
          </p:cNvPr>
          <p:cNvSpPr txBox="1"/>
          <p:nvPr/>
        </p:nvSpPr>
        <p:spPr>
          <a:xfrm>
            <a:off x="8996666" y="1360203"/>
            <a:ext cx="3150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1D988C"/>
                </a:solidFill>
                <a:latin typeface="Helvetica" pitchFamily="2" charset="0"/>
              </a:rPr>
              <a:t>Gravity Project</a:t>
            </a:r>
          </a:p>
          <a:p>
            <a:pPr algn="ctr"/>
            <a:r>
              <a:rPr lang="en-US" sz="1400" dirty="0">
                <a:solidFill>
                  <a:srgbClr val="1D988C"/>
                </a:solidFill>
                <a:latin typeface="Helvetica" pitchFamily="2" charset="0"/>
              </a:rPr>
              <a:t>(Social Determinants of Health Data)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AC096A-487A-4396-98F1-4C7965C888F5}"/>
              </a:ext>
            </a:extLst>
          </p:cNvPr>
          <p:cNvSpPr txBox="1"/>
          <p:nvPr/>
        </p:nvSpPr>
        <p:spPr>
          <a:xfrm>
            <a:off x="9605832" y="3124100"/>
            <a:ext cx="2175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1D988C"/>
                </a:solidFill>
                <a:latin typeface="Helvetica" pitchFamily="2" charset="0"/>
              </a:rPr>
              <a:t>Vulcan Project</a:t>
            </a:r>
          </a:p>
          <a:p>
            <a:pPr algn="ctr"/>
            <a:r>
              <a:rPr lang="en-US" sz="1400" dirty="0">
                <a:solidFill>
                  <a:srgbClr val="1D988C"/>
                </a:solidFill>
                <a:latin typeface="Helvetica" pitchFamily="2" charset="0"/>
              </a:rPr>
              <a:t>(Clinical Research Data)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F5F8EF-ED48-7342-9A66-02981F0CC799}"/>
              </a:ext>
            </a:extLst>
          </p:cNvPr>
          <p:cNvSpPr/>
          <p:nvPr/>
        </p:nvSpPr>
        <p:spPr>
          <a:xfrm>
            <a:off x="0" y="0"/>
            <a:ext cx="12192000" cy="960151"/>
          </a:xfrm>
          <a:prstGeom prst="rect">
            <a:avLst/>
          </a:prstGeom>
          <a:solidFill>
            <a:srgbClr val="1B42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HL7 FHIR Accelerator Projects</a:t>
            </a:r>
            <a:endParaRPr lang="en-US" sz="2400" i="1" dirty="0">
              <a:solidFill>
                <a:schemeClr val="bg1"/>
              </a:solidFill>
              <a:latin typeface="Helvetica Oblique" pitchFamily="2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A98B369-6649-7A4C-B460-BDD3EAF2122A}"/>
              </a:ext>
            </a:extLst>
          </p:cNvPr>
          <p:cNvSpPr txBox="1"/>
          <p:nvPr/>
        </p:nvSpPr>
        <p:spPr>
          <a:xfrm>
            <a:off x="3770389" y="3536569"/>
            <a:ext cx="671716" cy="461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Cerner</a:t>
            </a:r>
          </a:p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EHR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C43B39F-95C4-5946-827A-5E8A93C90D28}"/>
              </a:ext>
            </a:extLst>
          </p:cNvPr>
          <p:cNvSpPr txBox="1"/>
          <p:nvPr/>
        </p:nvSpPr>
        <p:spPr>
          <a:xfrm>
            <a:off x="5819246" y="3540761"/>
            <a:ext cx="492841" cy="461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Epic</a:t>
            </a:r>
          </a:p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EHR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1F550F3-514A-BB40-8BA0-56191554D466}"/>
              </a:ext>
            </a:extLst>
          </p:cNvPr>
          <p:cNvSpPr txBox="1"/>
          <p:nvPr/>
        </p:nvSpPr>
        <p:spPr>
          <a:xfrm>
            <a:off x="5659366" y="4952067"/>
            <a:ext cx="1850225" cy="461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Patient Data</a:t>
            </a:r>
          </a:p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(My Data)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21F20F2-12C7-6842-AAD5-61F6EAB1E6D2}"/>
              </a:ext>
            </a:extLst>
          </p:cNvPr>
          <p:cNvSpPr txBox="1"/>
          <p:nvPr/>
        </p:nvSpPr>
        <p:spPr>
          <a:xfrm>
            <a:off x="3002173" y="4948458"/>
            <a:ext cx="1080191" cy="461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Patient Data</a:t>
            </a:r>
          </a:p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(My Data)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A217F2C-5295-6C4E-A519-68ECA378C0D0}"/>
              </a:ext>
            </a:extLst>
          </p:cNvPr>
          <p:cNvSpPr txBox="1"/>
          <p:nvPr/>
        </p:nvSpPr>
        <p:spPr>
          <a:xfrm>
            <a:off x="850096" y="4942784"/>
            <a:ext cx="1080191" cy="461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Patient Data</a:t>
            </a:r>
          </a:p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(My Data)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6C264A4-3CB6-7140-B759-9788A2EC3227}"/>
              </a:ext>
            </a:extLst>
          </p:cNvPr>
          <p:cNvSpPr txBox="1"/>
          <p:nvPr/>
        </p:nvSpPr>
        <p:spPr>
          <a:xfrm>
            <a:off x="8446471" y="4948458"/>
            <a:ext cx="1080191" cy="461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Patient Data</a:t>
            </a:r>
          </a:p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(My Data)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32C461-7072-1B4F-AEDE-9FD4C5D460F9}"/>
              </a:ext>
            </a:extLst>
          </p:cNvPr>
          <p:cNvCxnSpPr>
            <a:cxnSpLocks/>
          </p:cNvCxnSpPr>
          <p:nvPr/>
        </p:nvCxnSpPr>
        <p:spPr>
          <a:xfrm flipV="1">
            <a:off x="1397365" y="2714071"/>
            <a:ext cx="2128211" cy="7770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9B9B8C0-DAB4-8E4C-AF7A-82BE92868F9D}"/>
              </a:ext>
            </a:extLst>
          </p:cNvPr>
          <p:cNvCxnSpPr>
            <a:cxnSpLocks/>
            <a:stCxn id="86" idx="0"/>
          </p:cNvCxnSpPr>
          <p:nvPr/>
        </p:nvCxnSpPr>
        <p:spPr>
          <a:xfrm flipV="1">
            <a:off x="3542269" y="4466175"/>
            <a:ext cx="0" cy="482283"/>
          </a:xfrm>
          <a:prstGeom prst="straightConnector1">
            <a:avLst/>
          </a:prstGeom>
          <a:ln w="19050">
            <a:solidFill>
              <a:srgbClr val="1B425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A0A5293-6003-754C-9553-BAB170DEFC17}"/>
              </a:ext>
            </a:extLst>
          </p:cNvPr>
          <p:cNvCxnSpPr>
            <a:cxnSpLocks/>
            <a:stCxn id="85" idx="0"/>
          </p:cNvCxnSpPr>
          <p:nvPr/>
        </p:nvCxnSpPr>
        <p:spPr>
          <a:xfrm flipV="1">
            <a:off x="6584479" y="4711707"/>
            <a:ext cx="0" cy="240359"/>
          </a:xfrm>
          <a:prstGeom prst="straightConnector1">
            <a:avLst/>
          </a:prstGeom>
          <a:ln w="19050">
            <a:solidFill>
              <a:srgbClr val="1B425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BB97D70-F502-6E43-9697-C29891D4A0A0}"/>
              </a:ext>
            </a:extLst>
          </p:cNvPr>
          <p:cNvCxnSpPr>
            <a:cxnSpLocks/>
            <a:stCxn id="87" idx="0"/>
          </p:cNvCxnSpPr>
          <p:nvPr/>
        </p:nvCxnSpPr>
        <p:spPr>
          <a:xfrm flipV="1">
            <a:off x="1390191" y="4583671"/>
            <a:ext cx="0" cy="359113"/>
          </a:xfrm>
          <a:prstGeom prst="straightConnector1">
            <a:avLst/>
          </a:prstGeom>
          <a:ln w="19050">
            <a:solidFill>
              <a:srgbClr val="1B425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7302DCA-42CA-704B-8E65-4262FB47AFD3}"/>
              </a:ext>
            </a:extLst>
          </p:cNvPr>
          <p:cNvSpPr txBox="1"/>
          <p:nvPr/>
        </p:nvSpPr>
        <p:spPr>
          <a:xfrm>
            <a:off x="4235824" y="5829972"/>
            <a:ext cx="16626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>
                <a:solidFill>
                  <a:srgbClr val="FF0000"/>
                </a:solidFill>
                <a:latin typeface="Helvetica" pitchFamily="2" charset="0"/>
              </a:rPr>
              <a:t>Health Information</a:t>
            </a:r>
          </a:p>
          <a:p>
            <a:pPr algn="ctr"/>
            <a:r>
              <a:rPr lang="en-US" sz="1300" b="1" dirty="0">
                <a:solidFill>
                  <a:srgbClr val="FF0000"/>
                </a:solidFill>
                <a:latin typeface="Helvetica" pitchFamily="2" charset="0"/>
              </a:rPr>
              <a:t>Exchange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8A5F4A0-DD16-8F49-B9D6-F23FEB9ABC1D}"/>
              </a:ext>
            </a:extLst>
          </p:cNvPr>
          <p:cNvCxnSpPr>
            <a:cxnSpLocks/>
          </p:cNvCxnSpPr>
          <p:nvPr/>
        </p:nvCxnSpPr>
        <p:spPr>
          <a:xfrm flipV="1">
            <a:off x="5465419" y="5249153"/>
            <a:ext cx="3100418" cy="502147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2EA1E01-8E70-7C4B-9709-EEBB1C9271B3}"/>
              </a:ext>
            </a:extLst>
          </p:cNvPr>
          <p:cNvCxnSpPr>
            <a:cxnSpLocks/>
          </p:cNvCxnSpPr>
          <p:nvPr/>
        </p:nvCxnSpPr>
        <p:spPr>
          <a:xfrm>
            <a:off x="3943614" y="5249153"/>
            <a:ext cx="770041" cy="30603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7005D22-D483-4D40-BFC8-DCE8953C5FF6}"/>
              </a:ext>
            </a:extLst>
          </p:cNvPr>
          <p:cNvCxnSpPr>
            <a:cxnSpLocks/>
            <a:endCxn id="108" idx="3"/>
          </p:cNvCxnSpPr>
          <p:nvPr/>
        </p:nvCxnSpPr>
        <p:spPr>
          <a:xfrm flipH="1">
            <a:off x="5474180" y="5249153"/>
            <a:ext cx="717166" cy="30603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725F0E93-917B-EF43-A219-B0BC47772D19}"/>
              </a:ext>
            </a:extLst>
          </p:cNvPr>
          <p:cNvSpPr txBox="1"/>
          <p:nvPr/>
        </p:nvSpPr>
        <p:spPr>
          <a:xfrm>
            <a:off x="3814654" y="4151484"/>
            <a:ext cx="6399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>
                <a:solidFill>
                  <a:srgbClr val="FF0000"/>
                </a:solidFill>
                <a:latin typeface="Helvetica" pitchFamily="2" charset="0"/>
              </a:rPr>
              <a:t>Clinic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3B16BD5-FFDA-DA48-962E-1055A0ACB7BF}"/>
              </a:ext>
            </a:extLst>
          </p:cNvPr>
          <p:cNvSpPr txBox="1"/>
          <p:nvPr/>
        </p:nvSpPr>
        <p:spPr>
          <a:xfrm>
            <a:off x="5489662" y="4289147"/>
            <a:ext cx="8451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>
                <a:solidFill>
                  <a:srgbClr val="FF0000"/>
                </a:solidFill>
                <a:latin typeface="Helvetica" pitchFamily="2" charset="0"/>
              </a:rPr>
              <a:t>Hospital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AB5CC80-7769-764E-860B-66CCE95A56C8}"/>
              </a:ext>
            </a:extLst>
          </p:cNvPr>
          <p:cNvSpPr txBox="1"/>
          <p:nvPr/>
        </p:nvSpPr>
        <p:spPr>
          <a:xfrm>
            <a:off x="563775" y="4207894"/>
            <a:ext cx="6495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>
                <a:solidFill>
                  <a:srgbClr val="FF0000"/>
                </a:solidFill>
                <a:latin typeface="Helvetica" pitchFamily="2" charset="0"/>
              </a:rPr>
              <a:t>Aetna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7022BE0-E37E-AF49-961D-138A6CC7514E}"/>
              </a:ext>
            </a:extLst>
          </p:cNvPr>
          <p:cNvCxnSpPr>
            <a:cxnSpLocks/>
          </p:cNvCxnSpPr>
          <p:nvPr/>
        </p:nvCxnSpPr>
        <p:spPr>
          <a:xfrm flipH="1" flipV="1">
            <a:off x="6584478" y="2747778"/>
            <a:ext cx="2365320" cy="7083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F41FC60-6957-2F4C-ADCA-7551BA39E369}"/>
              </a:ext>
            </a:extLst>
          </p:cNvPr>
          <p:cNvCxnSpPr>
            <a:cxnSpLocks/>
          </p:cNvCxnSpPr>
          <p:nvPr/>
        </p:nvCxnSpPr>
        <p:spPr>
          <a:xfrm flipV="1">
            <a:off x="3710116" y="2685257"/>
            <a:ext cx="2481231" cy="8200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03C624E-B83B-D74A-81D9-CE6FBAF6593A}"/>
              </a:ext>
            </a:extLst>
          </p:cNvPr>
          <p:cNvCxnSpPr>
            <a:cxnSpLocks/>
          </p:cNvCxnSpPr>
          <p:nvPr/>
        </p:nvCxnSpPr>
        <p:spPr>
          <a:xfrm flipH="1" flipV="1">
            <a:off x="3905048" y="2703982"/>
            <a:ext cx="2481120" cy="7521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E74A823C-C744-CE4E-9B5B-68BD916F069F}"/>
              </a:ext>
            </a:extLst>
          </p:cNvPr>
          <p:cNvSpPr txBox="1"/>
          <p:nvPr/>
        </p:nvSpPr>
        <p:spPr>
          <a:xfrm>
            <a:off x="9113204" y="4205474"/>
            <a:ext cx="6495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>
                <a:solidFill>
                  <a:srgbClr val="FF0000"/>
                </a:solidFill>
                <a:latin typeface="Helvetica" pitchFamily="2" charset="0"/>
              </a:rPr>
              <a:t>Cigna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14BDFB2-8D1C-BC48-A5B0-A17B9B6F7F5A}"/>
              </a:ext>
            </a:extLst>
          </p:cNvPr>
          <p:cNvGrpSpPr/>
          <p:nvPr/>
        </p:nvGrpSpPr>
        <p:grpSpPr>
          <a:xfrm>
            <a:off x="6306178" y="3509797"/>
            <a:ext cx="599917" cy="1148248"/>
            <a:chOff x="7424640" y="2978076"/>
            <a:chExt cx="780480" cy="1493849"/>
          </a:xfrm>
        </p:grpSpPr>
        <p:pic>
          <p:nvPicPr>
            <p:cNvPr id="130" name="Picture 129" descr="Icon&#10;&#10;Description automatically generated">
              <a:extLst>
                <a:ext uri="{FF2B5EF4-FFF2-40B4-BE49-F238E27FC236}">
                  <a16:creationId xmlns:a16="http://schemas.microsoft.com/office/drawing/2014/main" id="{91B3FFCD-174C-9246-84BA-C99996889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57596" y="2978076"/>
              <a:ext cx="692339" cy="692339"/>
            </a:xfrm>
            <a:prstGeom prst="rect">
              <a:avLst/>
            </a:prstGeom>
          </p:spPr>
        </p:pic>
        <p:pic>
          <p:nvPicPr>
            <p:cNvPr id="131" name="Picture 130" descr="Icon&#10;&#10;Description automatically generated">
              <a:extLst>
                <a:ext uri="{FF2B5EF4-FFF2-40B4-BE49-F238E27FC236}">
                  <a16:creationId xmlns:a16="http://schemas.microsoft.com/office/drawing/2014/main" id="{184458B8-F5CC-934D-B1FE-8345DDB92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4640" y="3691444"/>
              <a:ext cx="780480" cy="780481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54A9A89-6E54-9E41-BA54-BDB6C3CD423D}"/>
              </a:ext>
            </a:extLst>
          </p:cNvPr>
          <p:cNvGrpSpPr/>
          <p:nvPr/>
        </p:nvGrpSpPr>
        <p:grpSpPr>
          <a:xfrm>
            <a:off x="3202518" y="3508345"/>
            <a:ext cx="689509" cy="899531"/>
            <a:chOff x="3790056" y="2984170"/>
            <a:chExt cx="914400" cy="1192925"/>
          </a:xfrm>
        </p:grpSpPr>
        <p:pic>
          <p:nvPicPr>
            <p:cNvPr id="128" name="Picture 127" descr="Icon&#10;&#10;Description automatically generated">
              <a:extLst>
                <a:ext uri="{FF2B5EF4-FFF2-40B4-BE49-F238E27FC236}">
                  <a16:creationId xmlns:a16="http://schemas.microsoft.com/office/drawing/2014/main" id="{9E2AF480-8B3F-3045-B416-0EE5F72EA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7378" y="2984170"/>
              <a:ext cx="692339" cy="692339"/>
            </a:xfrm>
            <a:prstGeom prst="rect">
              <a:avLst/>
            </a:prstGeom>
          </p:spPr>
        </p:pic>
        <p:pic>
          <p:nvPicPr>
            <p:cNvPr id="129" name="Picture 128" descr="Icon&#10;&#10;Description automatically generated">
              <a:extLst>
                <a:ext uri="{FF2B5EF4-FFF2-40B4-BE49-F238E27FC236}">
                  <a16:creationId xmlns:a16="http://schemas.microsoft.com/office/drawing/2014/main" id="{BEB680B2-3143-CA4A-83D6-EA59981F5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90056" y="3669095"/>
              <a:ext cx="914400" cy="508000"/>
            </a:xfrm>
            <a:prstGeom prst="rect">
              <a:avLst/>
            </a:prstGeom>
          </p:spPr>
        </p:pic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0C1F33E2-24DD-1D46-BC55-6A29BE25B553}"/>
              </a:ext>
            </a:extLst>
          </p:cNvPr>
          <p:cNvCxnSpPr>
            <a:cxnSpLocks/>
          </p:cNvCxnSpPr>
          <p:nvPr/>
        </p:nvCxnSpPr>
        <p:spPr>
          <a:xfrm>
            <a:off x="1812811" y="5249153"/>
            <a:ext cx="2816529" cy="502146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7C4D95D-5297-2741-B265-9234DF12D7C3}"/>
              </a:ext>
            </a:extLst>
          </p:cNvPr>
          <p:cNvCxnSpPr>
            <a:cxnSpLocks/>
          </p:cNvCxnSpPr>
          <p:nvPr/>
        </p:nvCxnSpPr>
        <p:spPr>
          <a:xfrm flipV="1">
            <a:off x="8949797" y="4583671"/>
            <a:ext cx="1" cy="375091"/>
          </a:xfrm>
          <a:prstGeom prst="straightConnector1">
            <a:avLst/>
          </a:prstGeom>
          <a:ln w="19050">
            <a:solidFill>
              <a:srgbClr val="1B425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 descr="Icon&#10;&#10;Description automatically generated">
            <a:extLst>
              <a:ext uri="{FF2B5EF4-FFF2-40B4-BE49-F238E27FC236}">
                <a16:creationId xmlns:a16="http://schemas.microsoft.com/office/drawing/2014/main" id="{3EEE2FBA-2231-6247-9B4F-3E7984BA8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099" y="5249153"/>
            <a:ext cx="799082" cy="612063"/>
          </a:xfrm>
          <a:prstGeom prst="rect">
            <a:avLst/>
          </a:prstGeom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EFE516E-A0CC-B443-A5F2-5BA8B358D0EE}"/>
              </a:ext>
            </a:extLst>
          </p:cNvPr>
          <p:cNvCxnSpPr>
            <a:cxnSpLocks/>
            <a:stCxn id="128" idx="0"/>
            <a:endCxn id="117" idx="2"/>
          </p:cNvCxnSpPr>
          <p:nvPr/>
        </p:nvCxnSpPr>
        <p:spPr>
          <a:xfrm flipV="1">
            <a:off x="3529396" y="3043259"/>
            <a:ext cx="199408" cy="4650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9E67A4D-AB03-534B-A486-9C0E95B05147}"/>
              </a:ext>
            </a:extLst>
          </p:cNvPr>
          <p:cNvGrpSpPr/>
          <p:nvPr/>
        </p:nvGrpSpPr>
        <p:grpSpPr>
          <a:xfrm>
            <a:off x="8687534" y="3510189"/>
            <a:ext cx="524301" cy="1010070"/>
            <a:chOff x="1024347" y="3639482"/>
            <a:chExt cx="751639" cy="1448039"/>
          </a:xfrm>
        </p:grpSpPr>
        <p:pic>
          <p:nvPicPr>
            <p:cNvPr id="126" name="Picture 125" descr="Icon&#10;&#10;Description automatically generated">
              <a:extLst>
                <a:ext uri="{FF2B5EF4-FFF2-40B4-BE49-F238E27FC236}">
                  <a16:creationId xmlns:a16="http://schemas.microsoft.com/office/drawing/2014/main" id="{088AC6E8-D50A-E541-A7C0-0AA3BDD37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4347" y="3639482"/>
              <a:ext cx="751639" cy="751639"/>
            </a:xfrm>
            <a:prstGeom prst="rect">
              <a:avLst/>
            </a:prstGeom>
          </p:spPr>
        </p:pic>
        <p:pic>
          <p:nvPicPr>
            <p:cNvPr id="127" name="Picture 126" descr="Icon&#10;&#10;Description automatically generated">
              <a:extLst>
                <a:ext uri="{FF2B5EF4-FFF2-40B4-BE49-F238E27FC236}">
                  <a16:creationId xmlns:a16="http://schemas.microsoft.com/office/drawing/2014/main" id="{EB57F42F-D500-6449-8D5B-236E9868B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3941" y="4361024"/>
              <a:ext cx="726497" cy="726497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510057D-57B0-1745-B40A-3E552E0D5C2F}"/>
              </a:ext>
            </a:extLst>
          </p:cNvPr>
          <p:cNvGrpSpPr/>
          <p:nvPr/>
        </p:nvGrpSpPr>
        <p:grpSpPr>
          <a:xfrm>
            <a:off x="1135215" y="3505287"/>
            <a:ext cx="524301" cy="1010070"/>
            <a:chOff x="1024347" y="3639482"/>
            <a:chExt cx="751639" cy="1448039"/>
          </a:xfrm>
        </p:grpSpPr>
        <p:pic>
          <p:nvPicPr>
            <p:cNvPr id="124" name="Picture 123" descr="Icon&#10;&#10;Description automatically generated">
              <a:extLst>
                <a:ext uri="{FF2B5EF4-FFF2-40B4-BE49-F238E27FC236}">
                  <a16:creationId xmlns:a16="http://schemas.microsoft.com/office/drawing/2014/main" id="{44BA5640-1867-2E4D-AE7B-959B1ADC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4347" y="3639482"/>
              <a:ext cx="751639" cy="751639"/>
            </a:xfrm>
            <a:prstGeom prst="rect">
              <a:avLst/>
            </a:prstGeom>
          </p:spPr>
        </p:pic>
        <p:pic>
          <p:nvPicPr>
            <p:cNvPr id="125" name="Picture 124" descr="Icon&#10;&#10;Description automatically generated">
              <a:extLst>
                <a:ext uri="{FF2B5EF4-FFF2-40B4-BE49-F238E27FC236}">
                  <a16:creationId xmlns:a16="http://schemas.microsoft.com/office/drawing/2014/main" id="{989D7760-601C-F349-BEB9-DD49B942B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3941" y="4361024"/>
              <a:ext cx="726497" cy="726497"/>
            </a:xfrm>
            <a:prstGeom prst="rect">
              <a:avLst/>
            </a:prstGeom>
          </p:spPr>
        </p:pic>
      </p:grp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488DF30D-1DDF-2046-BCAE-4E28B8B10DD6}"/>
              </a:ext>
            </a:extLst>
          </p:cNvPr>
          <p:cNvCxnSpPr>
            <a:cxnSpLocks/>
            <a:stCxn id="130" idx="0"/>
            <a:endCxn id="118" idx="2"/>
          </p:cNvCxnSpPr>
          <p:nvPr/>
        </p:nvCxnSpPr>
        <p:spPr>
          <a:xfrm flipH="1" flipV="1">
            <a:off x="6408234" y="3044864"/>
            <a:ext cx="189361" cy="46493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304BFD65-41D4-6A4D-8E5F-9FD90328496E}"/>
              </a:ext>
            </a:extLst>
          </p:cNvPr>
          <p:cNvSpPr txBox="1"/>
          <p:nvPr/>
        </p:nvSpPr>
        <p:spPr>
          <a:xfrm>
            <a:off x="2171312" y="5044569"/>
            <a:ext cx="5741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>
                <a:solidFill>
                  <a:srgbClr val="FF0000"/>
                </a:solidFill>
                <a:latin typeface="Helvetica" pitchFamily="2" charset="0"/>
              </a:rPr>
              <a:t>FHIR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E3299AE-5628-474B-88E6-FE18FD414A45}"/>
              </a:ext>
            </a:extLst>
          </p:cNvPr>
          <p:cNvSpPr txBox="1"/>
          <p:nvPr/>
        </p:nvSpPr>
        <p:spPr>
          <a:xfrm>
            <a:off x="4101347" y="5104010"/>
            <a:ext cx="5741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>
                <a:solidFill>
                  <a:srgbClr val="FF0000"/>
                </a:solidFill>
                <a:latin typeface="Helvetica" pitchFamily="2" charset="0"/>
              </a:rPr>
              <a:t>FHIR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2F5710C-BD1C-B348-9B1D-AC5BE56399B2}"/>
              </a:ext>
            </a:extLst>
          </p:cNvPr>
          <p:cNvSpPr txBox="1"/>
          <p:nvPr/>
        </p:nvSpPr>
        <p:spPr>
          <a:xfrm>
            <a:off x="5450187" y="5105616"/>
            <a:ext cx="5741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>
                <a:solidFill>
                  <a:srgbClr val="FF0000"/>
                </a:solidFill>
                <a:latin typeface="Helvetica" pitchFamily="2" charset="0"/>
              </a:rPr>
              <a:t>FHIR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9375DC1-2BD0-554B-A181-0C5E7D563C70}"/>
              </a:ext>
            </a:extLst>
          </p:cNvPr>
          <p:cNvSpPr txBox="1"/>
          <p:nvPr/>
        </p:nvSpPr>
        <p:spPr>
          <a:xfrm>
            <a:off x="7592496" y="5049388"/>
            <a:ext cx="5741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>
                <a:solidFill>
                  <a:srgbClr val="FF0000"/>
                </a:solidFill>
                <a:latin typeface="Helvetica" pitchFamily="2" charset="0"/>
              </a:rPr>
              <a:t>FHIR</a:t>
            </a:r>
          </a:p>
        </p:txBody>
      </p:sp>
      <p:pic>
        <p:nvPicPr>
          <p:cNvPr id="117" name="Picture 1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3480E52-9EA7-764A-B280-7CF94B28ED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2772" y="2431195"/>
            <a:ext cx="612064" cy="612064"/>
          </a:xfrm>
          <a:prstGeom prst="rect">
            <a:avLst/>
          </a:prstGeom>
        </p:spPr>
      </p:pic>
      <p:pic>
        <p:nvPicPr>
          <p:cNvPr id="118" name="Picture 11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BD06F4C8-B1AD-1C4C-AF64-2238C32378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2202" y="2432801"/>
            <a:ext cx="612064" cy="612064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21310C8F-929A-4147-A380-7ED37D090118}"/>
              </a:ext>
            </a:extLst>
          </p:cNvPr>
          <p:cNvSpPr txBox="1"/>
          <p:nvPr/>
        </p:nvSpPr>
        <p:spPr>
          <a:xfrm>
            <a:off x="4279909" y="2139024"/>
            <a:ext cx="1577676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>
                <a:solidFill>
                  <a:srgbClr val="FF0000"/>
                </a:solidFill>
                <a:latin typeface="Helvetica" pitchFamily="2" charset="0"/>
              </a:rPr>
              <a:t>Third Party Apps</a:t>
            </a:r>
          </a:p>
          <a:p>
            <a:pPr algn="ctr"/>
            <a:r>
              <a:rPr lang="en-US" sz="1300" b="1" dirty="0">
                <a:solidFill>
                  <a:srgbClr val="FF0000"/>
                </a:solidFill>
                <a:latin typeface="Helvetica" pitchFamily="2" charset="0"/>
              </a:rPr>
              <a:t>(SMART on FHIR)</a:t>
            </a:r>
          </a:p>
          <a:p>
            <a:pPr algn="ctr"/>
            <a:r>
              <a:rPr lang="en-US" sz="1300" b="1" dirty="0">
                <a:solidFill>
                  <a:srgbClr val="FF0000"/>
                </a:solidFill>
                <a:latin typeface="Helvetica" pitchFamily="2" charset="0"/>
              </a:rPr>
              <a:t>(CDS Hooks)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9510FB6-06A9-8C49-80AF-26BED2126650}"/>
              </a:ext>
            </a:extLst>
          </p:cNvPr>
          <p:cNvSpPr txBox="1"/>
          <p:nvPr/>
        </p:nvSpPr>
        <p:spPr>
          <a:xfrm>
            <a:off x="6583753" y="1755534"/>
            <a:ext cx="670381" cy="461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My</a:t>
            </a:r>
          </a:p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Doctor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9A417DB-95D1-D44B-BCBB-221123256CB8}"/>
              </a:ext>
            </a:extLst>
          </p:cNvPr>
          <p:cNvSpPr txBox="1"/>
          <p:nvPr/>
        </p:nvSpPr>
        <p:spPr>
          <a:xfrm>
            <a:off x="3152690" y="1757712"/>
            <a:ext cx="376706" cy="269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Me</a:t>
            </a:r>
          </a:p>
        </p:txBody>
      </p:sp>
      <p:pic>
        <p:nvPicPr>
          <p:cNvPr id="122" name="Picture 121" descr="Icon&#10;&#10;Description automatically generated">
            <a:extLst>
              <a:ext uri="{FF2B5EF4-FFF2-40B4-BE49-F238E27FC236}">
                <a16:creationId xmlns:a16="http://schemas.microsoft.com/office/drawing/2014/main" id="{D2E61C4B-C91C-E14F-AA76-6BE2446D87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4868" y="1723011"/>
            <a:ext cx="390494" cy="611208"/>
          </a:xfrm>
          <a:prstGeom prst="rect">
            <a:avLst/>
          </a:prstGeom>
        </p:spPr>
      </p:pic>
      <p:pic>
        <p:nvPicPr>
          <p:cNvPr id="123" name="Picture 122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0EC3552F-2D05-A24F-9581-68276034E1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5165" y="1716860"/>
            <a:ext cx="382005" cy="611208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968CD3EB-9BC1-5D43-AE3E-694504611EC6}"/>
              </a:ext>
            </a:extLst>
          </p:cNvPr>
          <p:cNvSpPr txBox="1"/>
          <p:nvPr/>
        </p:nvSpPr>
        <p:spPr>
          <a:xfrm>
            <a:off x="3932005" y="2928347"/>
            <a:ext cx="5741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>
                <a:solidFill>
                  <a:srgbClr val="FF0000"/>
                </a:solidFill>
                <a:latin typeface="Helvetica" pitchFamily="2" charset="0"/>
              </a:rPr>
              <a:t>FHIR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0E4EEFB-3F6E-B34F-BC4A-4801D1A5DFB6}"/>
              </a:ext>
            </a:extLst>
          </p:cNvPr>
          <p:cNvSpPr txBox="1"/>
          <p:nvPr/>
        </p:nvSpPr>
        <p:spPr>
          <a:xfrm>
            <a:off x="5556483" y="2930276"/>
            <a:ext cx="5741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>
                <a:solidFill>
                  <a:srgbClr val="FF0000"/>
                </a:solidFill>
                <a:latin typeface="Helvetica" pitchFamily="2" charset="0"/>
              </a:rPr>
              <a:t>FHIR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3F776A9-21DB-B44E-9D94-8CA21878A88A}"/>
              </a:ext>
            </a:extLst>
          </p:cNvPr>
          <p:cNvSpPr txBox="1"/>
          <p:nvPr/>
        </p:nvSpPr>
        <p:spPr>
          <a:xfrm>
            <a:off x="1837597" y="2833065"/>
            <a:ext cx="5741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>
                <a:solidFill>
                  <a:srgbClr val="FF0000"/>
                </a:solidFill>
                <a:latin typeface="Helvetica" pitchFamily="2" charset="0"/>
              </a:rPr>
              <a:t>FHIR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0072E9B-DC66-7B44-9FCF-87DFA5F29142}"/>
              </a:ext>
            </a:extLst>
          </p:cNvPr>
          <p:cNvSpPr txBox="1"/>
          <p:nvPr/>
        </p:nvSpPr>
        <p:spPr>
          <a:xfrm>
            <a:off x="7728720" y="2834994"/>
            <a:ext cx="5741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>
                <a:solidFill>
                  <a:srgbClr val="FF0000"/>
                </a:solidFill>
                <a:latin typeface="Helvetica" pitchFamily="2" charset="0"/>
              </a:rPr>
              <a:t>FHIR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CBAE30E-5672-D847-A6EB-465013441368}"/>
              </a:ext>
            </a:extLst>
          </p:cNvPr>
          <p:cNvSpPr txBox="1"/>
          <p:nvPr/>
        </p:nvSpPr>
        <p:spPr>
          <a:xfrm>
            <a:off x="3424049" y="1224904"/>
            <a:ext cx="3388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Argonaut Project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(EHR Patient Data) 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C17E18-42AD-884E-9779-AFD6CEEB3AC4}"/>
              </a:ext>
            </a:extLst>
          </p:cNvPr>
          <p:cNvSpPr txBox="1"/>
          <p:nvPr/>
        </p:nvSpPr>
        <p:spPr>
          <a:xfrm>
            <a:off x="184247" y="2276708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CARIN Project</a:t>
            </a: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(Payer Claims Data) 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B78839D-8F08-3D48-847D-690A118C4F80}"/>
              </a:ext>
            </a:extLst>
          </p:cNvPr>
          <p:cNvSpPr txBox="1"/>
          <p:nvPr/>
        </p:nvSpPr>
        <p:spPr>
          <a:xfrm>
            <a:off x="6104870" y="5858433"/>
            <a:ext cx="3054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DaVinci Project</a:t>
            </a: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(Payer Claims &amp; EHR Patient Data) </a:t>
            </a:r>
          </a:p>
        </p:txBody>
      </p:sp>
      <p:sp>
        <p:nvSpPr>
          <p:cNvPr id="67" name="Slide Number Placeholder 4">
            <a:extLst>
              <a:ext uri="{FF2B5EF4-FFF2-40B4-BE49-F238E27FC236}">
                <a16:creationId xmlns:a16="http://schemas.microsoft.com/office/drawing/2014/main" id="{5C27F48B-5793-C545-A976-8CD3317D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" y="6462605"/>
            <a:ext cx="2743200" cy="365125"/>
          </a:xfrm>
        </p:spPr>
        <p:txBody>
          <a:bodyPr/>
          <a:lstStyle/>
          <a:p>
            <a:pPr algn="l"/>
            <a:fld id="{1D54A86B-3E69-004D-9B51-E3F4071261EA}" type="slidenum">
              <a:rPr lang="en-US" smtClean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pPr algn="l"/>
              <a:t>10</a:t>
            </a:fld>
            <a:endParaRPr lang="en-US" dirty="0">
              <a:solidFill>
                <a:schemeClr val="bg1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BC20C8B-5644-4F47-B787-49452C75B11E}"/>
              </a:ext>
            </a:extLst>
          </p:cNvPr>
          <p:cNvSpPr txBox="1"/>
          <p:nvPr/>
        </p:nvSpPr>
        <p:spPr>
          <a:xfrm>
            <a:off x="10002618" y="3726030"/>
            <a:ext cx="1409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1D988C"/>
                </a:solidFill>
                <a:latin typeface="Helvetica" pitchFamily="2" charset="0"/>
              </a:rPr>
              <a:t>Helios Project</a:t>
            </a:r>
          </a:p>
          <a:p>
            <a:pPr algn="ctr"/>
            <a:r>
              <a:rPr lang="en-US" sz="1400" dirty="0">
                <a:solidFill>
                  <a:srgbClr val="1D988C"/>
                </a:solidFill>
                <a:latin typeface="Helvetica" pitchFamily="2" charset="0"/>
              </a:rPr>
              <a:t>(Public Health)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7AF556-842B-41E8-1EEE-F0BFDA782097}"/>
              </a:ext>
            </a:extLst>
          </p:cNvPr>
          <p:cNvSpPr txBox="1"/>
          <p:nvPr/>
        </p:nvSpPr>
        <p:spPr>
          <a:xfrm>
            <a:off x="9340536" y="1955261"/>
            <a:ext cx="2551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1D988C"/>
                </a:solidFill>
                <a:latin typeface="Helvetica" pitchFamily="2" charset="0"/>
              </a:rPr>
              <a:t>PACIO Project</a:t>
            </a:r>
          </a:p>
          <a:p>
            <a:pPr algn="ctr"/>
            <a:r>
              <a:rPr lang="en-US" sz="1400" dirty="0">
                <a:solidFill>
                  <a:srgbClr val="1D988C"/>
                </a:solidFill>
                <a:latin typeface="Helvetica" pitchFamily="2" charset="0"/>
              </a:rPr>
              <a:t>(Long-Term Post-Acute Care) </a:t>
            </a:r>
          </a:p>
        </p:txBody>
      </p:sp>
    </p:spTree>
    <p:extLst>
      <p:ext uri="{BB962C8B-B14F-4D97-AF65-F5344CB8AC3E}">
        <p14:creationId xmlns:p14="http://schemas.microsoft.com/office/powerpoint/2010/main" val="181704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42" grpId="0" animBg="1"/>
      <p:bldP spid="5" grpId="0" animBg="1"/>
      <p:bldP spid="27" grpId="0"/>
      <p:bldP spid="28" grpId="0"/>
      <p:bldP spid="29" grpId="0"/>
      <p:bldP spid="83" grpId="0"/>
      <p:bldP spid="84" grpId="0"/>
      <p:bldP spid="85" grpId="0"/>
      <p:bldP spid="86" grpId="0"/>
      <p:bldP spid="87" grpId="0"/>
      <p:bldP spid="88" grpId="0"/>
      <p:bldP spid="93" grpId="0"/>
      <p:bldP spid="97" grpId="0"/>
      <p:bldP spid="98" grpId="0"/>
      <p:bldP spid="99" grpId="0"/>
      <p:bldP spid="103" grpId="0"/>
      <p:bldP spid="113" grpId="0"/>
      <p:bldP spid="114" grpId="0"/>
      <p:bldP spid="115" grpId="0"/>
      <p:bldP spid="116" grpId="0"/>
      <p:bldP spid="119" grpId="0"/>
      <p:bldP spid="120" grpId="0"/>
      <p:bldP spid="121" grpId="0"/>
      <p:bldP spid="132" grpId="0"/>
      <p:bldP spid="133" grpId="0"/>
      <p:bldP spid="134" grpId="0"/>
      <p:bldP spid="135" grpId="0"/>
      <p:bldP spid="136" grpId="0"/>
      <p:bldP spid="138" grpId="0"/>
      <p:bldP spid="140" grpId="0"/>
      <p:bldP spid="68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4684F-941F-DCEF-4328-D82AF7BD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A5D3-CD58-CC41-9ED9-C24FAE3CA40A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52A24E-5610-B13F-A9A5-A987B21D260E}"/>
              </a:ext>
            </a:extLst>
          </p:cNvPr>
          <p:cNvSpPr txBox="1">
            <a:spLocks/>
          </p:cNvSpPr>
          <p:nvPr/>
        </p:nvSpPr>
        <p:spPr>
          <a:xfrm>
            <a:off x="620151" y="51919"/>
            <a:ext cx="10515600" cy="10963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/>
              <a:t>So, What is FHIR?</a:t>
            </a: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F3C1EB-D785-88CD-01D7-53D6B899ABB6}"/>
              </a:ext>
            </a:extLst>
          </p:cNvPr>
          <p:cNvSpPr txBox="1">
            <a:spLocks/>
          </p:cNvSpPr>
          <p:nvPr/>
        </p:nvSpPr>
        <p:spPr>
          <a:xfrm>
            <a:off x="180242" y="1235349"/>
            <a:ext cx="11831515" cy="5033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Fast Healthcare Interoperability Resources (FHIR) is an international standards framework for the exchange of healthcare data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FHIR solutions are built from a set of modular components called "Resources".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Resources can easily be assembled into working systems that solve real world clinical and administrative problems at a fraction of the price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FHIR is suitable for use in a wide variety of contexts – mobile apps, cloud communications, HER data sharing, server communication in large institutional healthcare providers, and much more.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Database servers have been developed that support creating, retrieving and searching for FHIR resources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9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C2327F-62B5-4BAD-AB49-273B84BA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8465" y="6002927"/>
            <a:ext cx="2743200" cy="365125"/>
          </a:xfrm>
        </p:spPr>
        <p:txBody>
          <a:bodyPr/>
          <a:lstStyle/>
          <a:p>
            <a:fld id="{F05D6BEF-F77A-42DF-8EAC-0A2D1BB3FFC7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B54FE35-4E1A-4230-9F7D-45A0DE83A26B}"/>
              </a:ext>
            </a:extLst>
          </p:cNvPr>
          <p:cNvSpPr/>
          <p:nvPr/>
        </p:nvSpPr>
        <p:spPr>
          <a:xfrm>
            <a:off x="1314234" y="2962086"/>
            <a:ext cx="1942062" cy="3977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Encounter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D21D1C-C100-46D3-BB93-86C4D585A4DC}"/>
              </a:ext>
            </a:extLst>
          </p:cNvPr>
          <p:cNvSpPr/>
          <p:nvPr/>
        </p:nvSpPr>
        <p:spPr>
          <a:xfrm>
            <a:off x="4621025" y="4904267"/>
            <a:ext cx="1942062" cy="3977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Patient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1B86E9-9325-4C5E-B2DC-A0017CFFC576}"/>
              </a:ext>
            </a:extLst>
          </p:cNvPr>
          <p:cNvSpPr/>
          <p:nvPr/>
        </p:nvSpPr>
        <p:spPr>
          <a:xfrm>
            <a:off x="7592394" y="3541586"/>
            <a:ext cx="1942062" cy="3977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Condition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B0E4BD-EAFE-4252-A88E-F4AFF9CEFBB6}"/>
              </a:ext>
            </a:extLst>
          </p:cNvPr>
          <p:cNvSpPr/>
          <p:nvPr/>
        </p:nvSpPr>
        <p:spPr>
          <a:xfrm>
            <a:off x="4478785" y="1088458"/>
            <a:ext cx="1942062" cy="3977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Practitioner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794BFC-E558-405F-A43F-AC16B0B7CA1E}"/>
              </a:ext>
            </a:extLst>
          </p:cNvPr>
          <p:cNvCxnSpPr>
            <a:cxnSpLocks/>
            <a:stCxn id="21" idx="1"/>
            <a:endCxn id="5" idx="0"/>
          </p:cNvCxnSpPr>
          <p:nvPr/>
        </p:nvCxnSpPr>
        <p:spPr>
          <a:xfrm flipH="1">
            <a:off x="5592056" y="1867764"/>
            <a:ext cx="2000338" cy="3036503"/>
          </a:xfrm>
          <a:prstGeom prst="straightConnector1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6E5AC8-113F-4464-969E-931A7D74B715}"/>
              </a:ext>
            </a:extLst>
          </p:cNvPr>
          <p:cNvCxnSpPr>
            <a:stCxn id="6" idx="1"/>
            <a:endCxn id="5" idx="0"/>
          </p:cNvCxnSpPr>
          <p:nvPr/>
        </p:nvCxnSpPr>
        <p:spPr>
          <a:xfrm flipH="1">
            <a:off x="5592056" y="3740451"/>
            <a:ext cx="2000338" cy="1163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BCBD9D9-88CB-457B-B92A-C7F4123A8C8F}"/>
              </a:ext>
            </a:extLst>
          </p:cNvPr>
          <p:cNvSpPr/>
          <p:nvPr/>
        </p:nvSpPr>
        <p:spPr>
          <a:xfrm>
            <a:off x="7592394" y="1668899"/>
            <a:ext cx="1942062" cy="3977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Observation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6F536F-A3C4-4963-B999-AFE356E109C9}"/>
              </a:ext>
            </a:extLst>
          </p:cNvPr>
          <p:cNvCxnSpPr>
            <a:stCxn id="6" idx="1"/>
            <a:endCxn id="7" idx="2"/>
          </p:cNvCxnSpPr>
          <p:nvPr/>
        </p:nvCxnSpPr>
        <p:spPr>
          <a:xfrm flipH="1" flipV="1">
            <a:off x="5449816" y="1486188"/>
            <a:ext cx="2142578" cy="2254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0573899-9FCF-4584-96BB-8EFABE108A1D}"/>
              </a:ext>
            </a:extLst>
          </p:cNvPr>
          <p:cNvCxnSpPr>
            <a:stCxn id="21" idx="1"/>
            <a:endCxn id="7" idx="2"/>
          </p:cNvCxnSpPr>
          <p:nvPr/>
        </p:nvCxnSpPr>
        <p:spPr>
          <a:xfrm flipH="1" flipV="1">
            <a:off x="5449816" y="1486188"/>
            <a:ext cx="2142578" cy="381576"/>
          </a:xfrm>
          <a:prstGeom prst="straightConnector1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33DA908-23D5-4BA3-A3A3-C3A150DFF420}"/>
              </a:ext>
            </a:extLst>
          </p:cNvPr>
          <p:cNvCxnSpPr>
            <a:stCxn id="21" idx="1"/>
            <a:endCxn id="3" idx="3"/>
          </p:cNvCxnSpPr>
          <p:nvPr/>
        </p:nvCxnSpPr>
        <p:spPr>
          <a:xfrm flipH="1">
            <a:off x="3256296" y="1867764"/>
            <a:ext cx="4336098" cy="1293187"/>
          </a:xfrm>
          <a:prstGeom prst="straightConnector1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98385F-69A8-42CA-BE62-C281F60141E9}"/>
              </a:ext>
            </a:extLst>
          </p:cNvPr>
          <p:cNvCxnSpPr>
            <a:cxnSpLocks/>
            <a:stCxn id="6" idx="1"/>
            <a:endCxn id="3" idx="3"/>
          </p:cNvCxnSpPr>
          <p:nvPr/>
        </p:nvCxnSpPr>
        <p:spPr>
          <a:xfrm flipH="1" flipV="1">
            <a:off x="3256296" y="3160951"/>
            <a:ext cx="4336098" cy="579500"/>
          </a:xfrm>
          <a:prstGeom prst="straightConnector1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6D273C4-8BCA-4CAF-8DF5-081FED7D4112}"/>
              </a:ext>
            </a:extLst>
          </p:cNvPr>
          <p:cNvSpPr txBox="1"/>
          <p:nvPr/>
        </p:nvSpPr>
        <p:spPr>
          <a:xfrm>
            <a:off x="6583889" y="1313632"/>
            <a:ext cx="1044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performer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14BB5F-8BBD-49A8-97C6-1E9A998248F9}"/>
              </a:ext>
            </a:extLst>
          </p:cNvPr>
          <p:cNvSpPr txBox="1"/>
          <p:nvPr/>
        </p:nvSpPr>
        <p:spPr>
          <a:xfrm>
            <a:off x="4224945" y="2480727"/>
            <a:ext cx="1042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encounter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F4BD80-83EA-4689-ACC1-36A342B8E2C8}"/>
              </a:ext>
            </a:extLst>
          </p:cNvPr>
          <p:cNvSpPr txBox="1"/>
          <p:nvPr/>
        </p:nvSpPr>
        <p:spPr>
          <a:xfrm>
            <a:off x="4224945" y="3401897"/>
            <a:ext cx="1042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encounter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FC67DC-47A2-481A-A8BD-25B0EE68AA5D}"/>
              </a:ext>
            </a:extLst>
          </p:cNvPr>
          <p:cNvSpPr txBox="1"/>
          <p:nvPr/>
        </p:nvSpPr>
        <p:spPr>
          <a:xfrm>
            <a:off x="5176636" y="1977492"/>
            <a:ext cx="858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asserter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F14456-6017-412C-8C03-FE7389B447C3}"/>
              </a:ext>
            </a:extLst>
          </p:cNvPr>
          <p:cNvSpPr txBox="1"/>
          <p:nvPr/>
        </p:nvSpPr>
        <p:spPr>
          <a:xfrm>
            <a:off x="6627990" y="4243686"/>
            <a:ext cx="787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subject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E542E3-D31B-4C7C-93E5-29A85B4B7A46}"/>
              </a:ext>
            </a:extLst>
          </p:cNvPr>
          <p:cNvSpPr txBox="1"/>
          <p:nvPr/>
        </p:nvSpPr>
        <p:spPr>
          <a:xfrm>
            <a:off x="5332055" y="3900631"/>
            <a:ext cx="787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subject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EDCAB3-4B6A-4EE3-8EB2-C601F7C66D08}"/>
              </a:ext>
            </a:extLst>
          </p:cNvPr>
          <p:cNvCxnSpPr>
            <a:stCxn id="3" idx="0"/>
            <a:endCxn id="7" idx="1"/>
          </p:cNvCxnSpPr>
          <p:nvPr/>
        </p:nvCxnSpPr>
        <p:spPr>
          <a:xfrm flipV="1">
            <a:off x="2285265" y="1287323"/>
            <a:ext cx="2193520" cy="1674763"/>
          </a:xfrm>
          <a:prstGeom prst="straightConnector1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3C8CBD-2CA2-4797-BFA2-7CEE85DD803F}"/>
              </a:ext>
            </a:extLst>
          </p:cNvPr>
          <p:cNvCxnSpPr>
            <a:stCxn id="3" idx="2"/>
            <a:endCxn id="5" idx="1"/>
          </p:cNvCxnSpPr>
          <p:nvPr/>
        </p:nvCxnSpPr>
        <p:spPr>
          <a:xfrm>
            <a:off x="2285265" y="3359816"/>
            <a:ext cx="2335760" cy="1743316"/>
          </a:xfrm>
          <a:prstGeom prst="straightConnector1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63E871D-F6D7-4878-8BF1-B7E7EB290B55}"/>
              </a:ext>
            </a:extLst>
          </p:cNvPr>
          <p:cNvSpPr txBox="1"/>
          <p:nvPr/>
        </p:nvSpPr>
        <p:spPr>
          <a:xfrm>
            <a:off x="2862599" y="4217890"/>
            <a:ext cx="787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subject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BF00BC6-FC48-487C-828C-2E6BAC8B8479}"/>
              </a:ext>
            </a:extLst>
          </p:cNvPr>
          <p:cNvSpPr txBox="1"/>
          <p:nvPr/>
        </p:nvSpPr>
        <p:spPr>
          <a:xfrm>
            <a:off x="1507284" y="1675039"/>
            <a:ext cx="217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participant[0].individual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239310-E7CC-4893-B488-0D426AB7B47A}"/>
              </a:ext>
            </a:extLst>
          </p:cNvPr>
          <p:cNvSpPr txBox="1"/>
          <p:nvPr/>
        </p:nvSpPr>
        <p:spPr>
          <a:xfrm>
            <a:off x="4505418" y="5341657"/>
            <a:ext cx="1893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1125" indent="-111125">
              <a:buFont typeface="Arial" panose="020B0604020202020204" pitchFamily="34" charset="0"/>
              <a:buChar char="•"/>
            </a:pPr>
            <a:r>
              <a:rPr lang="en-US" sz="1600" dirty="0"/>
              <a:t> id = example</a:t>
            </a:r>
          </a:p>
          <a:p>
            <a:pPr marL="111125" indent="-111125">
              <a:buFont typeface="Arial" panose="020B0604020202020204" pitchFamily="34" charset="0"/>
              <a:buChar char="•"/>
            </a:pPr>
            <a:r>
              <a:rPr lang="en-US" sz="1600" dirty="0"/>
              <a:t>name.given = Tina</a:t>
            </a:r>
          </a:p>
          <a:p>
            <a:pPr marL="111125" indent="-111125">
              <a:buFont typeface="Arial" panose="020B0604020202020204" pitchFamily="34" charset="0"/>
              <a:buChar char="•"/>
            </a:pPr>
            <a:r>
              <a:rPr lang="en-US" sz="1600" dirty="0"/>
              <a:t>name.family = Test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FD3886-E341-4D93-A03F-0D424E350139}"/>
              </a:ext>
            </a:extLst>
          </p:cNvPr>
          <p:cNvSpPr txBox="1"/>
          <p:nvPr/>
        </p:nvSpPr>
        <p:spPr>
          <a:xfrm>
            <a:off x="7547672" y="3945875"/>
            <a:ext cx="43111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1125" indent="-111125">
              <a:buFont typeface="Arial" panose="020B0604020202020204" pitchFamily="34" charset="0"/>
              <a:buChar char="•"/>
            </a:pPr>
            <a:r>
              <a:rPr lang="en-US" sz="1600" dirty="0"/>
              <a:t> code.coding[0].system = </a:t>
            </a:r>
            <a:r>
              <a:rPr lang="en-US" sz="1600" dirty="0">
                <a:hlinkClick r:id="rId2"/>
              </a:rPr>
              <a:t>http://snomed.info/sct</a:t>
            </a:r>
            <a:endParaRPr lang="en-US" sz="1600" dirty="0"/>
          </a:p>
          <a:p>
            <a:pPr marL="111125" indent="-111125">
              <a:buFont typeface="Arial" panose="020B0604020202020204" pitchFamily="34" charset="0"/>
              <a:buChar char="•"/>
            </a:pPr>
            <a:r>
              <a:rPr lang="en-US" sz="1600" dirty="0"/>
              <a:t>code.coding[0].code = 312824007</a:t>
            </a:r>
          </a:p>
          <a:p>
            <a:pPr marL="111125" indent="-111125">
              <a:buFont typeface="Arial" panose="020B0604020202020204" pitchFamily="34" charset="0"/>
              <a:buChar char="•"/>
            </a:pPr>
            <a:r>
              <a:rPr lang="en-US" sz="1600" dirty="0"/>
              <a:t>code.coding[0].display = Family history of </a:t>
            </a:r>
          </a:p>
          <a:p>
            <a:r>
              <a:rPr lang="en-US" sz="1600" dirty="0"/>
              <a:t>                                               cancer of colon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705AFD-EFE1-46F7-A112-12274177BE29}"/>
              </a:ext>
            </a:extLst>
          </p:cNvPr>
          <p:cNvSpPr txBox="1"/>
          <p:nvPr/>
        </p:nvSpPr>
        <p:spPr>
          <a:xfrm>
            <a:off x="7461315" y="2103972"/>
            <a:ext cx="36852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1125" indent="-111125">
              <a:buFont typeface="Arial" panose="020B0604020202020204" pitchFamily="34" charset="0"/>
              <a:buChar char="•"/>
            </a:pPr>
            <a:r>
              <a:rPr lang="en-US" sz="1600" dirty="0"/>
              <a:t> code.coding[0].system = </a:t>
            </a:r>
            <a:r>
              <a:rPr lang="en-US" sz="1600" dirty="0">
                <a:hlinkClick r:id="rId3"/>
              </a:rPr>
              <a:t>http://loinc.org</a:t>
            </a:r>
            <a:endParaRPr lang="en-US" sz="1600" dirty="0"/>
          </a:p>
          <a:p>
            <a:pPr marL="111125" indent="-111125">
              <a:buFont typeface="Arial" panose="020B0604020202020204" pitchFamily="34" charset="0"/>
              <a:buChar char="•"/>
            </a:pPr>
            <a:r>
              <a:rPr lang="en-US" sz="1600" dirty="0"/>
              <a:t>code.coding[0].code = 8867-4</a:t>
            </a:r>
          </a:p>
          <a:p>
            <a:pPr marL="111125" indent="-111125">
              <a:buFont typeface="Arial" panose="020B0604020202020204" pitchFamily="34" charset="0"/>
              <a:buChar char="•"/>
            </a:pPr>
            <a:r>
              <a:rPr lang="en-US" sz="1600" dirty="0"/>
              <a:t>code.coding[0].display = Heart rate</a:t>
            </a:r>
          </a:p>
          <a:p>
            <a:pPr marL="111125" indent="-111125">
              <a:buFont typeface="Arial" panose="020B0604020202020204" pitchFamily="34" charset="0"/>
              <a:buChar char="•"/>
            </a:pPr>
            <a:r>
              <a:rPr lang="en-US" sz="1600" dirty="0"/>
              <a:t>valueQuantity.value = 44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A238BB-EB6D-DFE5-6C53-0C59C172A5CB}"/>
              </a:ext>
            </a:extLst>
          </p:cNvPr>
          <p:cNvSpPr/>
          <p:nvPr/>
        </p:nvSpPr>
        <p:spPr>
          <a:xfrm>
            <a:off x="-9885" y="-49049"/>
            <a:ext cx="12192000" cy="960151"/>
          </a:xfrm>
          <a:prstGeom prst="rect">
            <a:avLst/>
          </a:prstGeom>
          <a:solidFill>
            <a:srgbClr val="1B42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Use Case: FHIR Resources for Patient Visit</a:t>
            </a:r>
            <a:endParaRPr lang="en-US" sz="2400" i="1" dirty="0">
              <a:solidFill>
                <a:schemeClr val="bg1"/>
              </a:solidFill>
              <a:latin typeface="Helvetica Obliqu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9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44030-00D9-47F9-BE6A-0F75F210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A86B-3E69-004D-9B51-E3F4071261EA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E90A6B-4E08-4D13-BC8A-DC5F0BBE9749}"/>
              </a:ext>
            </a:extLst>
          </p:cNvPr>
          <p:cNvGrpSpPr/>
          <p:nvPr/>
        </p:nvGrpSpPr>
        <p:grpSpPr>
          <a:xfrm>
            <a:off x="2511530" y="705145"/>
            <a:ext cx="4792095" cy="5650817"/>
            <a:chOff x="4038600" y="327396"/>
            <a:chExt cx="5648509" cy="64922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515643-EDF5-4658-B96B-B7F9B330C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7396"/>
              <a:ext cx="5608560" cy="356773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D3BA89-CEDE-4AB0-BD07-9E803BDC2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00" y="3907968"/>
              <a:ext cx="5648509" cy="291165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C6563EC-37E8-46A1-B728-7CDF25405084}"/>
              </a:ext>
            </a:extLst>
          </p:cNvPr>
          <p:cNvSpPr txBox="1"/>
          <p:nvPr/>
        </p:nvSpPr>
        <p:spPr>
          <a:xfrm>
            <a:off x="2799133" y="6367285"/>
            <a:ext cx="4302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https://www.hl7.org/FHIR/resourcelist.html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EAAE10-A26B-4402-9865-66818C6C094E}"/>
              </a:ext>
            </a:extLst>
          </p:cNvPr>
          <p:cNvSpPr txBox="1"/>
          <p:nvPr/>
        </p:nvSpPr>
        <p:spPr>
          <a:xfrm>
            <a:off x="3247683" y="-18130"/>
            <a:ext cx="3372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FHIR Resources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6DD0E3-A5FB-4628-A07E-C566AABD9714}"/>
              </a:ext>
            </a:extLst>
          </p:cNvPr>
          <p:cNvSpPr txBox="1"/>
          <p:nvPr/>
        </p:nvSpPr>
        <p:spPr>
          <a:xfrm>
            <a:off x="7356522" y="121384"/>
            <a:ext cx="2954655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     Categories of FHIR Resources</a:t>
            </a:r>
          </a:p>
          <a:p>
            <a:r>
              <a:rPr lang="en-US" sz="1400" dirty="0"/>
              <a:t>Foundation</a:t>
            </a:r>
          </a:p>
          <a:p>
            <a:r>
              <a:rPr lang="en-US" sz="1400" dirty="0"/>
              <a:t>•  Conformance </a:t>
            </a:r>
          </a:p>
          <a:p>
            <a:r>
              <a:rPr lang="en-US" sz="1400" dirty="0"/>
              <a:t>•  Terminology 	</a:t>
            </a:r>
          </a:p>
          <a:p>
            <a:r>
              <a:rPr lang="en-US" sz="1400" dirty="0"/>
              <a:t>•  Security 	</a:t>
            </a:r>
          </a:p>
          <a:p>
            <a:r>
              <a:rPr lang="en-US" sz="1400" dirty="0"/>
              <a:t>•  Documents 	</a:t>
            </a:r>
          </a:p>
          <a:p>
            <a:r>
              <a:rPr lang="en-US" sz="1400" dirty="0"/>
              <a:t>•  Other</a:t>
            </a:r>
          </a:p>
          <a:p>
            <a:r>
              <a:rPr lang="en-US" sz="1400" dirty="0"/>
              <a:t>Base</a:t>
            </a:r>
          </a:p>
          <a:p>
            <a:r>
              <a:rPr lang="en-US" sz="1400" dirty="0"/>
              <a:t>•  Individuals 	</a:t>
            </a:r>
          </a:p>
          <a:p>
            <a:r>
              <a:rPr lang="en-US" sz="1400" dirty="0"/>
              <a:t>•  Entities #1 	</a:t>
            </a:r>
          </a:p>
          <a:p>
            <a:r>
              <a:rPr lang="en-US" sz="1400" dirty="0"/>
              <a:t>•  Entities #2 	</a:t>
            </a:r>
          </a:p>
          <a:p>
            <a:r>
              <a:rPr lang="en-US" sz="1400" dirty="0"/>
              <a:t>•  Workflow 	</a:t>
            </a:r>
          </a:p>
          <a:p>
            <a:r>
              <a:rPr lang="en-US" sz="1400" dirty="0"/>
              <a:t>•  Management</a:t>
            </a:r>
          </a:p>
          <a:p>
            <a:r>
              <a:rPr lang="en-US" sz="1400" dirty="0"/>
              <a:t>Clinical</a:t>
            </a:r>
          </a:p>
          <a:p>
            <a:r>
              <a:rPr lang="en-US" sz="1400" dirty="0"/>
              <a:t>•  Summary 	</a:t>
            </a:r>
          </a:p>
          <a:p>
            <a:r>
              <a:rPr lang="en-US" sz="1400" dirty="0"/>
              <a:t>•  Diagnostics 	</a:t>
            </a:r>
          </a:p>
          <a:p>
            <a:r>
              <a:rPr lang="en-US" sz="1400" dirty="0"/>
              <a:t>•  Medications 	</a:t>
            </a:r>
          </a:p>
          <a:p>
            <a:r>
              <a:rPr lang="en-US" sz="1400" dirty="0"/>
              <a:t>•  Care Provision 	</a:t>
            </a:r>
          </a:p>
          <a:p>
            <a:r>
              <a:rPr lang="en-US" sz="1400" dirty="0"/>
              <a:t>•  Request &amp; Response</a:t>
            </a:r>
          </a:p>
          <a:p>
            <a:r>
              <a:rPr lang="en-US" sz="1400" dirty="0"/>
              <a:t>Financial</a:t>
            </a:r>
          </a:p>
          <a:p>
            <a:r>
              <a:rPr lang="en-US" sz="1400" dirty="0"/>
              <a:t>•  Support 	</a:t>
            </a:r>
          </a:p>
          <a:p>
            <a:r>
              <a:rPr lang="en-US" sz="1400" dirty="0"/>
              <a:t>•  Billing 	</a:t>
            </a:r>
          </a:p>
          <a:p>
            <a:r>
              <a:rPr lang="en-US" sz="1400" dirty="0"/>
              <a:t>•  Payment 	</a:t>
            </a:r>
          </a:p>
          <a:p>
            <a:r>
              <a:rPr lang="en-US" sz="1400" dirty="0"/>
              <a:t>•  General</a:t>
            </a:r>
          </a:p>
          <a:p>
            <a:r>
              <a:rPr lang="en-US" sz="1400" dirty="0"/>
              <a:t>Specialized</a:t>
            </a:r>
          </a:p>
          <a:p>
            <a:r>
              <a:rPr lang="en-US" sz="1400" dirty="0"/>
              <a:t>•  Public Health &amp; Research 	</a:t>
            </a:r>
          </a:p>
          <a:p>
            <a:r>
              <a:rPr lang="en-US" sz="1400" dirty="0"/>
              <a:t>•  Definitional Artifacts 	</a:t>
            </a:r>
          </a:p>
          <a:p>
            <a:r>
              <a:rPr lang="en-US" sz="1400" dirty="0"/>
              <a:t>•  Evidence-Based Medicine 	</a:t>
            </a:r>
          </a:p>
          <a:p>
            <a:r>
              <a:rPr lang="en-US" sz="1400" dirty="0"/>
              <a:t>•  Quality Reporting &amp; Testing 	</a:t>
            </a:r>
          </a:p>
          <a:p>
            <a:r>
              <a:rPr lang="en-US" sz="1400" dirty="0"/>
              <a:t>•  Medication Definition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4EFE92-0D26-4D14-B8E5-70501E55AB00}"/>
              </a:ext>
            </a:extLst>
          </p:cNvPr>
          <p:cNvSpPr txBox="1"/>
          <p:nvPr/>
        </p:nvSpPr>
        <p:spPr>
          <a:xfrm>
            <a:off x="447353" y="2752873"/>
            <a:ext cx="1327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Observation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Resource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56348EF-484A-4684-A8F5-8436DCA367BA}"/>
              </a:ext>
            </a:extLst>
          </p:cNvPr>
          <p:cNvSpPr/>
          <p:nvPr/>
        </p:nvSpPr>
        <p:spPr>
          <a:xfrm>
            <a:off x="3632510" y="2895619"/>
            <a:ext cx="682625" cy="127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FF6689-B7CF-45FE-AB09-152B79DA9F2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1775217" y="2959119"/>
            <a:ext cx="1857293" cy="116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91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59941" y="438988"/>
            <a:ext cx="3315335" cy="514350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5" dirty="0">
                <a:latin typeface="Calibri"/>
                <a:cs typeface="Calibri"/>
              </a:rPr>
              <a:t>What’s </a:t>
            </a:r>
            <a:r>
              <a:rPr sz="3200" b="1" dirty="0">
                <a:latin typeface="Calibri"/>
                <a:cs typeface="Calibri"/>
              </a:rPr>
              <a:t>a</a:t>
            </a:r>
            <a:r>
              <a:rPr sz="3200" b="1" spc="-6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Resource?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9940" y="1351026"/>
            <a:ext cx="3874770" cy="3723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10" dirty="0">
                <a:solidFill>
                  <a:srgbClr val="62625F"/>
                </a:solidFill>
                <a:latin typeface="Calibri"/>
                <a:cs typeface="Calibri"/>
              </a:rPr>
              <a:t>Examples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spcBef>
                <a:spcPts val="16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10" dirty="0">
                <a:solidFill>
                  <a:srgbClr val="62625F"/>
                </a:solidFill>
                <a:latin typeface="Calibri"/>
                <a:cs typeface="Calibri"/>
              </a:rPr>
              <a:t>Administrative</a:t>
            </a:r>
            <a:endParaRPr sz="2000" dirty="0">
              <a:latin typeface="Calibri"/>
              <a:cs typeface="Calibri"/>
            </a:endParaRPr>
          </a:p>
          <a:p>
            <a:pPr marL="756285" marR="5080" lvl="1" indent="-286385">
              <a:spcBef>
                <a:spcPts val="439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pc="-10" dirty="0">
                <a:solidFill>
                  <a:srgbClr val="62625F"/>
                </a:solidFill>
                <a:latin typeface="Calibri"/>
                <a:cs typeface="Calibri"/>
              </a:rPr>
              <a:t>Patient, </a:t>
            </a:r>
            <a:r>
              <a:rPr spc="-20" dirty="0">
                <a:solidFill>
                  <a:srgbClr val="62625F"/>
                </a:solidFill>
                <a:latin typeface="Calibri"/>
                <a:cs typeface="Calibri"/>
              </a:rPr>
              <a:t>Practitioner,  </a:t>
            </a:r>
            <a:r>
              <a:rPr spc="-15" dirty="0">
                <a:solidFill>
                  <a:srgbClr val="62625F"/>
                </a:solidFill>
                <a:latin typeface="Calibri"/>
                <a:cs typeface="Calibri"/>
              </a:rPr>
              <a:t>Organization, </a:t>
            </a:r>
            <a:r>
              <a:rPr spc="-10" dirty="0">
                <a:solidFill>
                  <a:srgbClr val="62625F"/>
                </a:solidFill>
                <a:latin typeface="Calibri"/>
                <a:cs typeface="Calibri"/>
              </a:rPr>
              <a:t>Location, Coverage,  Invoice</a:t>
            </a:r>
            <a:endParaRPr dirty="0">
              <a:latin typeface="Calibri"/>
              <a:cs typeface="Calibri"/>
            </a:endParaRPr>
          </a:p>
          <a:p>
            <a:pPr marL="355600" indent="-342900">
              <a:spcBef>
                <a:spcPts val="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62625F"/>
                </a:solidFill>
                <a:latin typeface="Calibri"/>
                <a:cs typeface="Calibri"/>
              </a:rPr>
              <a:t>Clinical</a:t>
            </a:r>
            <a:r>
              <a:rPr sz="2000" b="1" spc="-25" dirty="0">
                <a:solidFill>
                  <a:srgbClr val="62625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62625F"/>
                </a:solidFill>
                <a:latin typeface="Calibri"/>
                <a:cs typeface="Calibri"/>
              </a:rPr>
              <a:t>Concepts</a:t>
            </a:r>
            <a:endParaRPr sz="2000" dirty="0">
              <a:latin typeface="Calibri"/>
              <a:cs typeface="Calibri"/>
            </a:endParaRPr>
          </a:p>
          <a:p>
            <a:pPr marL="756285" marR="12700" lvl="1" indent="-286385">
              <a:spcBef>
                <a:spcPts val="439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pc="-25" dirty="0">
                <a:solidFill>
                  <a:srgbClr val="62625F"/>
                </a:solidFill>
                <a:latin typeface="Calibri"/>
                <a:cs typeface="Calibri"/>
              </a:rPr>
              <a:t>Allergy, </a:t>
            </a:r>
            <a:r>
              <a:rPr spc="-5" dirty="0">
                <a:solidFill>
                  <a:srgbClr val="62625F"/>
                </a:solidFill>
                <a:latin typeface="Calibri"/>
                <a:cs typeface="Calibri"/>
              </a:rPr>
              <a:t>Condition, </a:t>
            </a:r>
            <a:r>
              <a:rPr spc="-10" dirty="0">
                <a:solidFill>
                  <a:srgbClr val="62625F"/>
                </a:solidFill>
                <a:latin typeface="Calibri"/>
                <a:cs typeface="Calibri"/>
              </a:rPr>
              <a:t>Family </a:t>
            </a:r>
            <a:r>
              <a:rPr spc="-25" dirty="0">
                <a:solidFill>
                  <a:srgbClr val="62625F"/>
                </a:solidFill>
                <a:latin typeface="Calibri"/>
                <a:cs typeface="Calibri"/>
              </a:rPr>
              <a:t>History,  </a:t>
            </a:r>
            <a:r>
              <a:rPr spc="-10" dirty="0">
                <a:solidFill>
                  <a:srgbClr val="62625F"/>
                </a:solidFill>
                <a:latin typeface="Calibri"/>
                <a:cs typeface="Calibri"/>
              </a:rPr>
              <a:t>Care</a:t>
            </a:r>
            <a:r>
              <a:rPr spc="10" dirty="0">
                <a:solidFill>
                  <a:srgbClr val="62625F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62625F"/>
                </a:solidFill>
                <a:latin typeface="Calibri"/>
                <a:cs typeface="Calibri"/>
              </a:rPr>
              <a:t>Plan</a:t>
            </a:r>
            <a:endParaRPr dirty="0">
              <a:latin typeface="Calibri"/>
              <a:cs typeface="Calibri"/>
            </a:endParaRPr>
          </a:p>
          <a:p>
            <a:pPr marL="355600" indent="-342900">
              <a:spcBef>
                <a:spcPts val="4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10" dirty="0">
                <a:solidFill>
                  <a:srgbClr val="62625F"/>
                </a:solidFill>
                <a:latin typeface="Calibri"/>
                <a:cs typeface="Calibri"/>
              </a:rPr>
              <a:t>Infrastructure</a:t>
            </a:r>
            <a:endParaRPr sz="2000" dirty="0">
              <a:latin typeface="Calibri"/>
              <a:cs typeface="Calibri"/>
            </a:endParaRPr>
          </a:p>
          <a:p>
            <a:pPr marL="756285" marR="445134" lvl="1" indent="-286385">
              <a:spcBef>
                <a:spcPts val="44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pc="-5" dirty="0">
                <a:solidFill>
                  <a:srgbClr val="62625F"/>
                </a:solidFill>
                <a:latin typeface="Calibri"/>
                <a:cs typeface="Calibri"/>
              </a:rPr>
              <a:t>Document, Message, </a:t>
            </a:r>
            <a:r>
              <a:rPr spc="-10" dirty="0">
                <a:solidFill>
                  <a:srgbClr val="62625F"/>
                </a:solidFill>
                <a:latin typeface="Calibri"/>
                <a:cs typeface="Calibri"/>
              </a:rPr>
              <a:t>Profile,  Conformance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8528" y="1351026"/>
            <a:ext cx="2955925" cy="3321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10" dirty="0">
                <a:solidFill>
                  <a:srgbClr val="62625F"/>
                </a:solidFill>
                <a:latin typeface="Calibri"/>
                <a:cs typeface="Calibri"/>
              </a:rPr>
              <a:t>Non-examples</a:t>
            </a:r>
            <a:endParaRPr sz="2400">
              <a:latin typeface="Calibri"/>
              <a:cs typeface="Calibri"/>
            </a:endParaRPr>
          </a:p>
          <a:p>
            <a:pPr marL="355600" indent="-342900">
              <a:spcBef>
                <a:spcPts val="16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62625F"/>
                </a:solidFill>
                <a:latin typeface="Calibri"/>
                <a:cs typeface="Calibri"/>
              </a:rPr>
              <a:t>Gender</a:t>
            </a:r>
            <a:endParaRPr sz="2000">
              <a:latin typeface="Calibri"/>
              <a:cs typeface="Calibri"/>
            </a:endParaRPr>
          </a:p>
          <a:p>
            <a:pPr marL="756285" lvl="1" indent="-286385">
              <a:spcBef>
                <a:spcPts val="439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pc="-55" dirty="0">
                <a:solidFill>
                  <a:srgbClr val="62625F"/>
                </a:solidFill>
                <a:latin typeface="Calibri"/>
                <a:cs typeface="Calibri"/>
              </a:rPr>
              <a:t>Too</a:t>
            </a:r>
            <a:r>
              <a:rPr spc="-10" dirty="0">
                <a:solidFill>
                  <a:srgbClr val="62625F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62625F"/>
                </a:solidFill>
                <a:latin typeface="Calibri"/>
                <a:cs typeface="Calibri"/>
              </a:rPr>
              <a:t>small</a:t>
            </a:r>
            <a:endParaRPr>
              <a:latin typeface="Calibri"/>
              <a:cs typeface="Calibri"/>
            </a:endParaRPr>
          </a:p>
          <a:p>
            <a:pPr marL="355600" indent="-342900">
              <a:spcBef>
                <a:spcPts val="4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62625F"/>
                </a:solidFill>
                <a:latin typeface="Calibri"/>
                <a:cs typeface="Calibri"/>
              </a:rPr>
              <a:t>Electronic Health</a:t>
            </a:r>
            <a:r>
              <a:rPr sz="2000" b="1" spc="-40" dirty="0">
                <a:solidFill>
                  <a:srgbClr val="62625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62625F"/>
                </a:solidFill>
                <a:latin typeface="Calibri"/>
                <a:cs typeface="Calibri"/>
              </a:rPr>
              <a:t>Record</a:t>
            </a:r>
            <a:endParaRPr sz="2000">
              <a:latin typeface="Calibri"/>
              <a:cs typeface="Calibri"/>
            </a:endParaRPr>
          </a:p>
          <a:p>
            <a:pPr marL="756285" lvl="1" indent="-286385">
              <a:spcBef>
                <a:spcPts val="44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pc="-55" dirty="0">
                <a:solidFill>
                  <a:srgbClr val="62625F"/>
                </a:solidFill>
                <a:latin typeface="Calibri"/>
                <a:cs typeface="Calibri"/>
              </a:rPr>
              <a:t>Too</a:t>
            </a:r>
            <a:r>
              <a:rPr spc="-10" dirty="0">
                <a:solidFill>
                  <a:srgbClr val="62625F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62625F"/>
                </a:solidFill>
                <a:latin typeface="Calibri"/>
                <a:cs typeface="Calibri"/>
              </a:rPr>
              <a:t>big</a:t>
            </a:r>
            <a:endParaRPr>
              <a:latin typeface="Calibri"/>
              <a:cs typeface="Calibri"/>
            </a:endParaRPr>
          </a:p>
          <a:p>
            <a:pPr marL="355600" indent="-342900">
              <a:spcBef>
                <a:spcPts val="4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62625F"/>
                </a:solidFill>
                <a:latin typeface="Calibri"/>
                <a:cs typeface="Calibri"/>
              </a:rPr>
              <a:t>Blood</a:t>
            </a:r>
            <a:r>
              <a:rPr sz="2000" b="1" spc="-25" dirty="0">
                <a:solidFill>
                  <a:srgbClr val="62625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62625F"/>
                </a:solidFill>
                <a:latin typeface="Calibri"/>
                <a:cs typeface="Calibri"/>
              </a:rPr>
              <a:t>Pressure</a:t>
            </a:r>
            <a:endParaRPr sz="2000">
              <a:latin typeface="Calibri"/>
              <a:cs typeface="Calibri"/>
            </a:endParaRPr>
          </a:p>
          <a:p>
            <a:pPr marL="756285" lvl="1" indent="-286385">
              <a:spcBef>
                <a:spcPts val="44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pc="-55" dirty="0">
                <a:solidFill>
                  <a:srgbClr val="62625F"/>
                </a:solidFill>
                <a:latin typeface="Calibri"/>
                <a:cs typeface="Calibri"/>
              </a:rPr>
              <a:t>Too</a:t>
            </a:r>
            <a:r>
              <a:rPr spc="-10" dirty="0">
                <a:solidFill>
                  <a:srgbClr val="62625F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62625F"/>
                </a:solidFill>
                <a:latin typeface="Calibri"/>
                <a:cs typeface="Calibri"/>
              </a:rPr>
              <a:t>specific</a:t>
            </a:r>
            <a:endParaRPr>
              <a:latin typeface="Calibri"/>
              <a:cs typeface="Calibri"/>
            </a:endParaRPr>
          </a:p>
          <a:p>
            <a:pPr marL="355600" indent="-342900">
              <a:spcBef>
                <a:spcPts val="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10" dirty="0">
                <a:solidFill>
                  <a:srgbClr val="62625F"/>
                </a:solidFill>
                <a:latin typeface="Calibri"/>
                <a:cs typeface="Calibri"/>
              </a:rPr>
              <a:t>Intervention</a:t>
            </a:r>
            <a:endParaRPr sz="2000">
              <a:latin typeface="Calibri"/>
              <a:cs typeface="Calibri"/>
            </a:endParaRPr>
          </a:p>
          <a:p>
            <a:pPr marL="756285" lvl="1" indent="-286385">
              <a:spcBef>
                <a:spcPts val="44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pc="-55" dirty="0">
                <a:solidFill>
                  <a:srgbClr val="62625F"/>
                </a:solidFill>
                <a:latin typeface="Calibri"/>
                <a:cs typeface="Calibri"/>
              </a:rPr>
              <a:t>Too</a:t>
            </a:r>
            <a:r>
              <a:rPr spc="-10" dirty="0">
                <a:solidFill>
                  <a:srgbClr val="62625F"/>
                </a:solidFill>
                <a:latin typeface="Calibri"/>
                <a:cs typeface="Calibri"/>
              </a:rPr>
              <a:t> broad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68501" y="5825439"/>
            <a:ext cx="74402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2851150" algn="l"/>
              </a:tabLst>
            </a:pPr>
            <a:r>
              <a:rPr sz="4000" b="1" u="sng" spc="-5" dirty="0">
                <a:solidFill>
                  <a:srgbClr val="00738A"/>
                </a:solidFill>
                <a:uFill>
                  <a:solidFill>
                    <a:srgbClr val="C1C1BE"/>
                  </a:solidFill>
                </a:uFill>
                <a:latin typeface="Arial"/>
                <a:cs typeface="Arial"/>
              </a:rPr>
              <a:t> 	100-150 total -</a:t>
            </a:r>
            <a:r>
              <a:rPr sz="4000" b="1" u="sng" spc="10" dirty="0">
                <a:solidFill>
                  <a:srgbClr val="00738A"/>
                </a:solidFill>
                <a:uFill>
                  <a:solidFill>
                    <a:srgbClr val="C1C1BE"/>
                  </a:solidFill>
                </a:uFill>
                <a:latin typeface="Arial"/>
                <a:cs typeface="Arial"/>
              </a:rPr>
              <a:t> </a:t>
            </a:r>
            <a:r>
              <a:rPr sz="4000" b="1" u="sng" spc="-10" dirty="0">
                <a:solidFill>
                  <a:srgbClr val="00738A"/>
                </a:solidFill>
                <a:uFill>
                  <a:solidFill>
                    <a:srgbClr val="C1C1BE"/>
                  </a:solidFill>
                </a:uFill>
                <a:latin typeface="Arial"/>
                <a:cs typeface="Arial"/>
              </a:rPr>
              <a:t>eve</a:t>
            </a:r>
            <a:r>
              <a:rPr sz="4000" b="1" spc="-10" dirty="0">
                <a:solidFill>
                  <a:srgbClr val="00738A"/>
                </a:solidFill>
                <a:latin typeface="Arial"/>
                <a:cs typeface="Arial"/>
              </a:rPr>
              <a:t>r</a:t>
            </a:r>
            <a:endParaRPr sz="4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1190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92630" y="1053846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>
                <a:moveTo>
                  <a:pt x="0" y="0"/>
                </a:moveTo>
                <a:lnTo>
                  <a:pt x="8208899" y="0"/>
                </a:lnTo>
              </a:path>
            </a:pathLst>
          </a:custGeom>
          <a:ln w="28956">
            <a:solidFill>
              <a:srgbClr val="F3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81201" y="6452615"/>
            <a:ext cx="7116445" cy="0"/>
          </a:xfrm>
          <a:custGeom>
            <a:avLst/>
            <a:gdLst/>
            <a:ahLst/>
            <a:cxnLst/>
            <a:rect l="l" t="t" r="r" b="b"/>
            <a:pathLst>
              <a:path w="7116445">
                <a:moveTo>
                  <a:pt x="0" y="0"/>
                </a:moveTo>
                <a:lnTo>
                  <a:pt x="7115936" y="0"/>
                </a:lnTo>
              </a:path>
            </a:pathLst>
          </a:custGeom>
          <a:ln w="9144">
            <a:solidFill>
              <a:srgbClr val="C1C1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552431" y="188976"/>
            <a:ext cx="807720" cy="765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59940" y="438988"/>
            <a:ext cx="3229610" cy="514350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5" dirty="0">
                <a:latin typeface="Calibri"/>
                <a:cs typeface="Calibri"/>
              </a:rPr>
              <a:t>Resource</a:t>
            </a:r>
            <a:r>
              <a:rPr sz="3200" b="1" spc="-6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List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63496" y="1196339"/>
            <a:ext cx="7831835" cy="5256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6872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3441FD-67F0-7187-AC3F-51F70059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A5D3-CD58-CC41-9ED9-C24FAE3CA40A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03760-AEA5-DE90-287F-C956731F9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923" y="619226"/>
            <a:ext cx="9196044" cy="5909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0824B3-36F0-C12B-E944-43E794289DBA}"/>
              </a:ext>
            </a:extLst>
          </p:cNvPr>
          <p:cNvSpPr txBox="1"/>
          <p:nvPr/>
        </p:nvSpPr>
        <p:spPr>
          <a:xfrm>
            <a:off x="3123077" y="67458"/>
            <a:ext cx="6733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Structure of the FHIR Observation Resource</a:t>
            </a:r>
          </a:p>
        </p:txBody>
      </p:sp>
    </p:spTree>
    <p:extLst>
      <p:ext uri="{BB962C8B-B14F-4D97-AF65-F5344CB8AC3E}">
        <p14:creationId xmlns:p14="http://schemas.microsoft.com/office/powerpoint/2010/main" val="2962889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3B9DD1-42F9-4E60-979D-E7EF494EC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97419" y="6337891"/>
            <a:ext cx="2743200" cy="365125"/>
          </a:xfrm>
        </p:spPr>
        <p:txBody>
          <a:bodyPr/>
          <a:lstStyle/>
          <a:p>
            <a:fld id="{1D54A86B-3E69-004D-9B51-E3F4071261EA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2D1B8-C8C9-412D-9284-098529E23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901" y="116545"/>
            <a:ext cx="7942518" cy="6161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F96FD8-96CD-43D1-A113-E6BD25F44C13}"/>
              </a:ext>
            </a:extLst>
          </p:cNvPr>
          <p:cNvSpPr txBox="1"/>
          <p:nvPr/>
        </p:nvSpPr>
        <p:spPr>
          <a:xfrm>
            <a:off x="2217179" y="6271487"/>
            <a:ext cx="4325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https://www.hl7.org/FHIR/observation.html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C2F3A-4072-461C-AE7A-6F993E424F0A}"/>
              </a:ext>
            </a:extLst>
          </p:cNvPr>
          <p:cNvSpPr txBox="1"/>
          <p:nvPr/>
        </p:nvSpPr>
        <p:spPr>
          <a:xfrm>
            <a:off x="6684984" y="1150234"/>
            <a:ext cx="5405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UML for FHIR Observation Resource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4D4AC0-2F34-40B6-B57F-09C73F5F2433}"/>
              </a:ext>
            </a:extLst>
          </p:cNvPr>
          <p:cNvSpPr/>
          <p:nvPr/>
        </p:nvSpPr>
        <p:spPr>
          <a:xfrm>
            <a:off x="2869019" y="2918416"/>
            <a:ext cx="2841625" cy="1714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4BAD89-C6D0-4080-A0D0-179731CC7A71}"/>
              </a:ext>
            </a:extLst>
          </p:cNvPr>
          <p:cNvSpPr/>
          <p:nvPr/>
        </p:nvSpPr>
        <p:spPr>
          <a:xfrm>
            <a:off x="2854195" y="3223216"/>
            <a:ext cx="2012951" cy="1714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1927D75-48A1-4568-90B3-F90DDE4BABAE}"/>
              </a:ext>
            </a:extLst>
          </p:cNvPr>
          <p:cNvSpPr/>
          <p:nvPr/>
        </p:nvSpPr>
        <p:spPr>
          <a:xfrm>
            <a:off x="2854195" y="3653174"/>
            <a:ext cx="2841625" cy="3338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B6A22-409A-490A-BACA-957DA5B6B272}"/>
              </a:ext>
            </a:extLst>
          </p:cNvPr>
          <p:cNvSpPr txBox="1"/>
          <p:nvPr/>
        </p:nvSpPr>
        <p:spPr>
          <a:xfrm>
            <a:off x="732680" y="1947324"/>
            <a:ext cx="176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Reference to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Patient Resource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316417-539A-48EE-8010-4AC168ED37A2}"/>
              </a:ext>
            </a:extLst>
          </p:cNvPr>
          <p:cNvSpPr txBox="1"/>
          <p:nvPr/>
        </p:nvSpPr>
        <p:spPr>
          <a:xfrm>
            <a:off x="433495" y="3004141"/>
            <a:ext cx="2060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Reference to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Encounter Resource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D5DF63-280E-4EFE-B023-86D861AEC45C}"/>
              </a:ext>
            </a:extLst>
          </p:cNvPr>
          <p:cNvSpPr txBox="1"/>
          <p:nvPr/>
        </p:nvSpPr>
        <p:spPr>
          <a:xfrm>
            <a:off x="433495" y="4109406"/>
            <a:ext cx="2198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Reference to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Practitioner Resource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EFA7CD-D25A-43E1-9DC1-3376E64159C9}"/>
              </a:ext>
            </a:extLst>
          </p:cNvPr>
          <p:cNvCxnSpPr>
            <a:stCxn id="11" idx="2"/>
          </p:cNvCxnSpPr>
          <p:nvPr/>
        </p:nvCxnSpPr>
        <p:spPr>
          <a:xfrm>
            <a:off x="1613402" y="2593655"/>
            <a:ext cx="1240793" cy="4104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D50865-3C0A-4FEE-A479-664C14995476}"/>
              </a:ext>
            </a:extLst>
          </p:cNvPr>
          <p:cNvCxnSpPr/>
          <p:nvPr/>
        </p:nvCxnSpPr>
        <p:spPr>
          <a:xfrm>
            <a:off x="2163564" y="3179489"/>
            <a:ext cx="690631" cy="1391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4326AC-C46D-460E-BC50-9B7D09390C1B}"/>
              </a:ext>
            </a:extLst>
          </p:cNvPr>
          <p:cNvCxnSpPr/>
          <p:nvPr/>
        </p:nvCxnSpPr>
        <p:spPr>
          <a:xfrm flipV="1">
            <a:off x="2251197" y="3853600"/>
            <a:ext cx="602998" cy="4851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4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B82A4-43C3-4CB7-A2B1-2DB8D7F40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A86B-3E69-004D-9B51-E3F4071261EA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EDC4AF-80C1-4088-8A0E-C5469452B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41" y="1095003"/>
            <a:ext cx="6116188" cy="570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85A925-B368-4F59-AD9A-6148000A7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585" y="1422401"/>
            <a:ext cx="6617376" cy="5074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7368ED-2224-4F6A-8B54-512F3041D074}"/>
              </a:ext>
            </a:extLst>
          </p:cNvPr>
          <p:cNvSpPr txBox="1"/>
          <p:nvPr/>
        </p:nvSpPr>
        <p:spPr>
          <a:xfrm>
            <a:off x="838200" y="26144"/>
            <a:ext cx="10404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+mj-lt"/>
              </a:rPr>
              <a:t>Example of FHIR Observation Resource for Glucose</a:t>
            </a:r>
          </a:p>
          <a:p>
            <a:pPr algn="ctr"/>
            <a:r>
              <a:rPr lang="en-US" sz="3200" b="1" dirty="0">
                <a:latin typeface="+mj-lt"/>
              </a:rPr>
              <a:t>(JSON Format)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FB06A0-EFA1-4C80-9711-24BB457E5530}"/>
              </a:ext>
            </a:extLst>
          </p:cNvPr>
          <p:cNvSpPr txBox="1"/>
          <p:nvPr/>
        </p:nvSpPr>
        <p:spPr>
          <a:xfrm>
            <a:off x="2688402" y="6457890"/>
            <a:ext cx="7156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4"/>
              </a:rPr>
              <a:t>https://www.hl7.org/FHIR/observation-example-f001-glucose.html</a:t>
            </a:r>
            <a:endParaRPr lang="en-US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CCAD3ED-6393-4DF5-9710-AFC23ED724BA}"/>
              </a:ext>
            </a:extLst>
          </p:cNvPr>
          <p:cNvSpPr/>
          <p:nvPr/>
        </p:nvSpPr>
        <p:spPr>
          <a:xfrm>
            <a:off x="838200" y="1488853"/>
            <a:ext cx="1017181" cy="1714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A9E9AD-5D3A-4C54-A6AA-BC899DD57CF7}"/>
              </a:ext>
            </a:extLst>
          </p:cNvPr>
          <p:cNvSpPr/>
          <p:nvPr/>
        </p:nvSpPr>
        <p:spPr>
          <a:xfrm>
            <a:off x="793562" y="2974838"/>
            <a:ext cx="4134038" cy="14053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6C4BC1-8186-42D2-81B1-AE42022CA74A}"/>
              </a:ext>
            </a:extLst>
          </p:cNvPr>
          <p:cNvSpPr/>
          <p:nvPr/>
        </p:nvSpPr>
        <p:spPr>
          <a:xfrm>
            <a:off x="1094648" y="6101263"/>
            <a:ext cx="2943952" cy="1881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C4B4D59-7402-48CF-B294-764134D58D27}"/>
              </a:ext>
            </a:extLst>
          </p:cNvPr>
          <p:cNvSpPr/>
          <p:nvPr/>
        </p:nvSpPr>
        <p:spPr>
          <a:xfrm>
            <a:off x="5996567" y="1386454"/>
            <a:ext cx="2943952" cy="88938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271D827-4724-4B1D-9C8E-A44D832E50E1}"/>
              </a:ext>
            </a:extLst>
          </p:cNvPr>
          <p:cNvSpPr/>
          <p:nvPr/>
        </p:nvSpPr>
        <p:spPr>
          <a:xfrm>
            <a:off x="5996567" y="2271622"/>
            <a:ext cx="2943952" cy="15891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5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B89AF-B1B0-4F12-87BB-A4E2CC08D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518"/>
            <a:ext cx="10515600" cy="4489835"/>
          </a:xfrm>
        </p:spPr>
        <p:txBody>
          <a:bodyPr/>
          <a:lstStyle/>
          <a:p>
            <a:r>
              <a:rPr lang="en-US" dirty="0"/>
              <a:t>Searching for resources is fundamental to the mechanics of FHIR. Search operations traverse through an existing set of resources filtering by parameters supplied to the search operation. </a:t>
            </a:r>
          </a:p>
          <a:p>
            <a:r>
              <a:rPr lang="en-US" dirty="0"/>
              <a:t>FHIR Search Syntax</a:t>
            </a:r>
          </a:p>
          <a:p>
            <a:pPr lvl="1"/>
            <a:r>
              <a:rPr lang="en-US" dirty="0"/>
              <a:t>The client requests data using the following HTTP syntax:</a:t>
            </a:r>
          </a:p>
          <a:p>
            <a:pPr marL="457200" lvl="1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GET [baseUrl]/[resourceType]?[optional parameters]</a:t>
            </a:r>
          </a:p>
          <a:p>
            <a:pPr lvl="1"/>
            <a:r>
              <a:rPr lang="en-US" dirty="0"/>
              <a:t>The server then returns a FHIR Bundle resource, which is a container resource containing the matching search results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>
                <a:hlinkClick r:id="rId2"/>
              </a:rPr>
              <a:t>https://r4.smarthealthit.org/Observation?code=2339-0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7D450-72B1-4075-941F-5786DFF0D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D6BEF-F77A-42DF-8EAC-0A2D1BB3FFC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00097B-1E62-4E89-8F44-F398D72AD3FA}"/>
              </a:ext>
            </a:extLst>
          </p:cNvPr>
          <p:cNvSpPr txBox="1"/>
          <p:nvPr/>
        </p:nvSpPr>
        <p:spPr>
          <a:xfrm>
            <a:off x="3992880" y="1133318"/>
            <a:ext cx="371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https://www.hl7.org/fhir/search.html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29E41-3D54-5EE1-6843-044711D756DB}"/>
              </a:ext>
            </a:extLst>
          </p:cNvPr>
          <p:cNvSpPr/>
          <p:nvPr/>
        </p:nvSpPr>
        <p:spPr>
          <a:xfrm>
            <a:off x="0" y="0"/>
            <a:ext cx="12192000" cy="960151"/>
          </a:xfrm>
          <a:prstGeom prst="rect">
            <a:avLst/>
          </a:prstGeom>
          <a:solidFill>
            <a:srgbClr val="1B42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FHIR Search Command</a:t>
            </a:r>
            <a:endParaRPr lang="en-US" sz="2400" i="1" dirty="0">
              <a:solidFill>
                <a:schemeClr val="bg1"/>
              </a:solidFill>
              <a:latin typeface="Helvetica Obliqu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92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5A368C8E-6432-0F41-8E85-902FFE213384}"/>
              </a:ext>
            </a:extLst>
          </p:cNvPr>
          <p:cNvSpPr/>
          <p:nvPr/>
        </p:nvSpPr>
        <p:spPr>
          <a:xfrm>
            <a:off x="0" y="0"/>
            <a:ext cx="12192000" cy="960151"/>
          </a:xfrm>
          <a:prstGeom prst="rect">
            <a:avLst/>
          </a:prstGeom>
          <a:solidFill>
            <a:srgbClr val="1B42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Problem: </a:t>
            </a:r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Limited Healthcare Data Interoperability</a:t>
            </a:r>
            <a:endParaRPr lang="en-US" sz="2400" i="1" dirty="0">
              <a:solidFill>
                <a:schemeClr val="bg1"/>
              </a:solidFill>
              <a:latin typeface="Helvetica Oblique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CD7770-1F18-4601-8CD8-DF2D43C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" y="6462605"/>
            <a:ext cx="2743200" cy="365125"/>
          </a:xfrm>
        </p:spPr>
        <p:txBody>
          <a:bodyPr/>
          <a:lstStyle/>
          <a:p>
            <a:fld id="{1D54A86B-3E69-004D-9B51-E3F4071261EA}" type="slidenum">
              <a:rPr lang="en-US" smtClean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2</a:t>
            </a:fld>
            <a:endParaRPr lang="en-US" dirty="0">
              <a:solidFill>
                <a:schemeClr val="bg1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0DFAEA-2B97-41E5-AA27-DB140872BBC9}"/>
              </a:ext>
            </a:extLst>
          </p:cNvPr>
          <p:cNvSpPr txBox="1"/>
          <p:nvPr/>
        </p:nvSpPr>
        <p:spPr>
          <a:xfrm>
            <a:off x="4374706" y="3521780"/>
            <a:ext cx="8066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Cerner</a:t>
            </a:r>
          </a:p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EHR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806F97-FC84-41C7-BEB5-E0B392E58A99}"/>
              </a:ext>
            </a:extLst>
          </p:cNvPr>
          <p:cNvSpPr txBox="1"/>
          <p:nvPr/>
        </p:nvSpPr>
        <p:spPr>
          <a:xfrm>
            <a:off x="6835081" y="3526814"/>
            <a:ext cx="5918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Epic</a:t>
            </a:r>
          </a:p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EHR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24690C-9E21-495C-A9E6-D6A11C5722ED}"/>
              </a:ext>
            </a:extLst>
          </p:cNvPr>
          <p:cNvSpPr txBox="1"/>
          <p:nvPr/>
        </p:nvSpPr>
        <p:spPr>
          <a:xfrm>
            <a:off x="6643088" y="5221584"/>
            <a:ext cx="2221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Patient Data</a:t>
            </a:r>
          </a:p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(My Data)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D2FA99-C06B-4BFC-AD89-A53F879F76A7}"/>
              </a:ext>
            </a:extLst>
          </p:cNvPr>
          <p:cNvSpPr txBox="1"/>
          <p:nvPr/>
        </p:nvSpPr>
        <p:spPr>
          <a:xfrm>
            <a:off x="3452193" y="5217250"/>
            <a:ext cx="1297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Patient Data</a:t>
            </a:r>
          </a:p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(My Data)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58E997-C68D-43D8-AEFC-3CFFDACE5158}"/>
              </a:ext>
            </a:extLst>
          </p:cNvPr>
          <p:cNvSpPr txBox="1"/>
          <p:nvPr/>
        </p:nvSpPr>
        <p:spPr>
          <a:xfrm>
            <a:off x="867866" y="5210437"/>
            <a:ext cx="1297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Patient Data</a:t>
            </a:r>
          </a:p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(My Data)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136C1B-881E-482E-8124-41D774E43833}"/>
              </a:ext>
            </a:extLst>
          </p:cNvPr>
          <p:cNvSpPr txBox="1"/>
          <p:nvPr/>
        </p:nvSpPr>
        <p:spPr>
          <a:xfrm>
            <a:off x="9989989" y="5217250"/>
            <a:ext cx="1297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Patient Data</a:t>
            </a:r>
          </a:p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(My Data)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800C0F8-0C50-4681-92EF-187132C19791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4100768" y="4638100"/>
            <a:ext cx="0" cy="579150"/>
          </a:xfrm>
          <a:prstGeom prst="straightConnector1">
            <a:avLst/>
          </a:prstGeom>
          <a:ln w="19050">
            <a:solidFill>
              <a:srgbClr val="1B425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CC45E6-5854-410B-ACE3-BBA275B4532A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7754012" y="4932948"/>
            <a:ext cx="0" cy="288636"/>
          </a:xfrm>
          <a:prstGeom prst="straightConnector1">
            <a:avLst/>
          </a:prstGeom>
          <a:ln w="19050">
            <a:solidFill>
              <a:srgbClr val="1B425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515E031-E2B3-4D87-A53A-5E2CA634AF54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1516441" y="4779195"/>
            <a:ext cx="0" cy="431242"/>
          </a:xfrm>
          <a:prstGeom prst="straightConnector1">
            <a:avLst/>
          </a:prstGeom>
          <a:ln w="19050">
            <a:solidFill>
              <a:srgbClr val="1B425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5D0FF92-0B75-4991-B373-C7D4F68FDB64}"/>
              </a:ext>
            </a:extLst>
          </p:cNvPr>
          <p:cNvSpPr txBox="1"/>
          <p:nvPr/>
        </p:nvSpPr>
        <p:spPr>
          <a:xfrm>
            <a:off x="4990792" y="6275818"/>
            <a:ext cx="18822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D988C"/>
                </a:solidFill>
                <a:latin typeface="Helvetica" pitchFamily="2" charset="0"/>
              </a:rPr>
              <a:t>Health Information</a:t>
            </a:r>
          </a:p>
          <a:p>
            <a:pPr algn="ctr"/>
            <a:r>
              <a:rPr lang="en-US" sz="1500" b="1" dirty="0">
                <a:solidFill>
                  <a:srgbClr val="1D988C"/>
                </a:solidFill>
                <a:latin typeface="Helvetica" pitchFamily="2" charset="0"/>
              </a:rPr>
              <a:t>Exchange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CE63344-8795-45F8-BF32-6300AB45A4E0}"/>
              </a:ext>
            </a:extLst>
          </p:cNvPr>
          <p:cNvCxnSpPr>
            <a:cxnSpLocks/>
          </p:cNvCxnSpPr>
          <p:nvPr/>
        </p:nvCxnSpPr>
        <p:spPr>
          <a:xfrm flipV="1">
            <a:off x="6410187" y="5578341"/>
            <a:ext cx="3723143" cy="60300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EAC6319-EACD-4259-A94E-36B196CFF119}"/>
              </a:ext>
            </a:extLst>
          </p:cNvPr>
          <p:cNvCxnSpPr>
            <a:cxnSpLocks/>
          </p:cNvCxnSpPr>
          <p:nvPr/>
        </p:nvCxnSpPr>
        <p:spPr>
          <a:xfrm>
            <a:off x="4582724" y="5578341"/>
            <a:ext cx="924705" cy="36749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24EAC48-D6E0-4DCD-AA86-43A3698B2FA1}"/>
              </a:ext>
            </a:extLst>
          </p:cNvPr>
          <p:cNvCxnSpPr>
            <a:cxnSpLocks/>
            <a:endCxn id="102" idx="3"/>
          </p:cNvCxnSpPr>
          <p:nvPr/>
        </p:nvCxnSpPr>
        <p:spPr>
          <a:xfrm flipH="1">
            <a:off x="6420708" y="5578341"/>
            <a:ext cx="861210" cy="36749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D427BAE-3EC9-49C6-AA73-55EBE5628239}"/>
              </a:ext>
            </a:extLst>
          </p:cNvPr>
          <p:cNvSpPr txBox="1"/>
          <p:nvPr/>
        </p:nvSpPr>
        <p:spPr>
          <a:xfrm>
            <a:off x="4458463" y="4250102"/>
            <a:ext cx="7072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D988C"/>
                </a:solidFill>
                <a:latin typeface="Helvetica" pitchFamily="2" charset="0"/>
              </a:rPr>
              <a:t>Clinic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24A518-4437-4649-8316-41F2424ACD31}"/>
              </a:ext>
            </a:extLst>
          </p:cNvPr>
          <p:cNvSpPr txBox="1"/>
          <p:nvPr/>
        </p:nvSpPr>
        <p:spPr>
          <a:xfrm>
            <a:off x="6475278" y="4415414"/>
            <a:ext cx="9428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D988C"/>
                </a:solidFill>
                <a:latin typeface="Helvetica" pitchFamily="2" charset="0"/>
              </a:rPr>
              <a:t>Hospital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083F090-02C4-4B43-9BD8-9134716039EA}"/>
              </a:ext>
            </a:extLst>
          </p:cNvPr>
          <p:cNvSpPr txBox="1"/>
          <p:nvPr/>
        </p:nvSpPr>
        <p:spPr>
          <a:xfrm>
            <a:off x="554001" y="4317842"/>
            <a:ext cx="7200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D988C"/>
                </a:solidFill>
                <a:latin typeface="Helvetica" pitchFamily="2" charset="0"/>
              </a:rPr>
              <a:t>Aetna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DBB5FD6-1D8A-40EB-B8ED-3E8DFB6E6399}"/>
              </a:ext>
            </a:extLst>
          </p:cNvPr>
          <p:cNvSpPr txBox="1"/>
          <p:nvPr/>
        </p:nvSpPr>
        <p:spPr>
          <a:xfrm>
            <a:off x="7661636" y="1383021"/>
            <a:ext cx="8050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My</a:t>
            </a:r>
          </a:p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Doctor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AE2B61A-7570-4F67-B179-E3A40A9FE664}"/>
              </a:ext>
            </a:extLst>
          </p:cNvPr>
          <p:cNvSpPr txBox="1"/>
          <p:nvPr/>
        </p:nvSpPr>
        <p:spPr>
          <a:xfrm>
            <a:off x="3632941" y="1385636"/>
            <a:ext cx="4523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Me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010BA4D-1FCA-8C41-AFA1-91639E5B9B52}"/>
              </a:ext>
            </a:extLst>
          </p:cNvPr>
          <p:cNvSpPr txBox="1"/>
          <p:nvPr/>
        </p:nvSpPr>
        <p:spPr>
          <a:xfrm>
            <a:off x="10821403" y="4314935"/>
            <a:ext cx="7184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D988C"/>
                </a:solidFill>
                <a:latin typeface="Helvetica" pitchFamily="2" charset="0"/>
              </a:rPr>
              <a:t>Cigna</a:t>
            </a:r>
          </a:p>
        </p:txBody>
      </p:sp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A8743864-EC03-2243-AF29-D212B6AF7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234" y="3489631"/>
            <a:ext cx="639055" cy="639054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5CD332ED-FA8F-074E-A69D-94321CED5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814" y="4137994"/>
            <a:ext cx="720412" cy="720412"/>
          </a:xfrm>
          <a:prstGeom prst="rect">
            <a:avLst/>
          </a:prstGeom>
        </p:spPr>
      </p:pic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F011B9F2-2970-3743-9343-9DBD2A87E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849" y="3487888"/>
            <a:ext cx="626920" cy="626919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CFB2F524-07D4-A846-BF38-D0405468A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778" y="4097993"/>
            <a:ext cx="827998" cy="459998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9EBFB8B-3E68-DF42-BBBB-F94CFF79718D}"/>
              </a:ext>
            </a:extLst>
          </p:cNvPr>
          <p:cNvCxnSpPr>
            <a:cxnSpLocks/>
          </p:cNvCxnSpPr>
          <p:nvPr/>
        </p:nvCxnSpPr>
        <p:spPr>
          <a:xfrm>
            <a:off x="2023945" y="5578341"/>
            <a:ext cx="3382235" cy="60300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2A4D26A-5B96-2249-AB86-B3956FACA8A1}"/>
              </a:ext>
            </a:extLst>
          </p:cNvPr>
          <p:cNvCxnSpPr>
            <a:cxnSpLocks/>
          </p:cNvCxnSpPr>
          <p:nvPr/>
        </p:nvCxnSpPr>
        <p:spPr>
          <a:xfrm flipV="1">
            <a:off x="10594409" y="4779195"/>
            <a:ext cx="1" cy="450429"/>
          </a:xfrm>
          <a:prstGeom prst="straightConnector1">
            <a:avLst/>
          </a:prstGeom>
          <a:ln w="19050">
            <a:solidFill>
              <a:srgbClr val="1B425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 descr="Icon&#10;&#10;Description automatically generated">
            <a:extLst>
              <a:ext uri="{FF2B5EF4-FFF2-40B4-BE49-F238E27FC236}">
                <a16:creationId xmlns:a16="http://schemas.microsoft.com/office/drawing/2014/main" id="{64F4BD0A-46C7-6849-B066-832E410AE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129" y="5578341"/>
            <a:ext cx="959579" cy="734997"/>
          </a:xfrm>
          <a:prstGeom prst="rect">
            <a:avLst/>
          </a:prstGeom>
        </p:spPr>
      </p:pic>
      <p:pic>
        <p:nvPicPr>
          <p:cNvPr id="139" name="Picture 138" descr="Icon&#10;&#10;Description automatically generated">
            <a:extLst>
              <a:ext uri="{FF2B5EF4-FFF2-40B4-BE49-F238E27FC236}">
                <a16:creationId xmlns:a16="http://schemas.microsoft.com/office/drawing/2014/main" id="{DD5BE8D1-EE63-A442-8DBA-3F7ED0D70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864" y="1343966"/>
            <a:ext cx="468926" cy="733971"/>
          </a:xfrm>
          <a:prstGeom prst="rect">
            <a:avLst/>
          </a:prstGeom>
        </p:spPr>
      </p:pic>
      <p:pic>
        <p:nvPicPr>
          <p:cNvPr id="141" name="Picture 140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6C5CCFCE-2AFF-ED4A-B3DE-EC4EECD90D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6504" y="1336579"/>
            <a:ext cx="458732" cy="733971"/>
          </a:xfrm>
          <a:prstGeom prst="rect">
            <a:avLst/>
          </a:prstGeom>
        </p:spPr>
      </p:pic>
      <p:pic>
        <p:nvPicPr>
          <p:cNvPr id="149" name="Picture 148" descr="Icon&#10;&#10;Description automatically generated">
            <a:extLst>
              <a:ext uri="{FF2B5EF4-FFF2-40B4-BE49-F238E27FC236}">
                <a16:creationId xmlns:a16="http://schemas.microsoft.com/office/drawing/2014/main" id="{86AB20AD-CC2F-2842-A20E-DBF76922C1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9470" y="3490102"/>
            <a:ext cx="629608" cy="629608"/>
          </a:xfrm>
          <a:prstGeom prst="rect">
            <a:avLst/>
          </a:prstGeom>
        </p:spPr>
      </p:pic>
      <p:pic>
        <p:nvPicPr>
          <p:cNvPr id="150" name="Picture 149" descr="Icon&#10;&#10;Description automatically generated">
            <a:extLst>
              <a:ext uri="{FF2B5EF4-FFF2-40B4-BE49-F238E27FC236}">
                <a16:creationId xmlns:a16="http://schemas.microsoft.com/office/drawing/2014/main" id="{A29EAB77-1314-F443-A2EA-BB0DC7B8FD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5883" y="4084398"/>
            <a:ext cx="608548" cy="608548"/>
          </a:xfrm>
          <a:prstGeom prst="rect">
            <a:avLst/>
          </a:prstGeom>
        </p:spPr>
      </p:pic>
      <p:pic>
        <p:nvPicPr>
          <p:cNvPr id="153" name="Picture 152" descr="Icon&#10;&#10;Description automatically generated">
            <a:extLst>
              <a:ext uri="{FF2B5EF4-FFF2-40B4-BE49-F238E27FC236}">
                <a16:creationId xmlns:a16="http://schemas.microsoft.com/office/drawing/2014/main" id="{3279C615-B15E-8543-85DA-5DA0D0D105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0252" y="3484215"/>
            <a:ext cx="629608" cy="629608"/>
          </a:xfrm>
          <a:prstGeom prst="rect">
            <a:avLst/>
          </a:prstGeom>
        </p:spPr>
      </p:pic>
      <p:pic>
        <p:nvPicPr>
          <p:cNvPr id="154" name="Picture 153" descr="Icon&#10;&#10;Description automatically generated">
            <a:extLst>
              <a:ext uri="{FF2B5EF4-FFF2-40B4-BE49-F238E27FC236}">
                <a16:creationId xmlns:a16="http://schemas.microsoft.com/office/drawing/2014/main" id="{53677D64-9BB7-7C46-B0DD-E0A473E513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6665" y="4078511"/>
            <a:ext cx="608548" cy="608548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0E6D369-1E49-B640-893B-C17CAB0066AA}"/>
              </a:ext>
            </a:extLst>
          </p:cNvPr>
          <p:cNvCxnSpPr>
            <a:cxnSpLocks/>
          </p:cNvCxnSpPr>
          <p:nvPr/>
        </p:nvCxnSpPr>
        <p:spPr>
          <a:xfrm flipV="1">
            <a:off x="1525056" y="1832658"/>
            <a:ext cx="2524828" cy="163452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9E2F0D2-AFC0-6E4E-BA3A-929385CD89D5}"/>
              </a:ext>
            </a:extLst>
          </p:cNvPr>
          <p:cNvCxnSpPr>
            <a:cxnSpLocks/>
          </p:cNvCxnSpPr>
          <p:nvPr/>
        </p:nvCxnSpPr>
        <p:spPr>
          <a:xfrm flipH="1" flipV="1">
            <a:off x="7745236" y="1858007"/>
            <a:ext cx="2849173" cy="156718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F7AE46E-627B-F54E-8A8B-0EF6588E744F}"/>
              </a:ext>
            </a:extLst>
          </p:cNvPr>
          <p:cNvCxnSpPr>
            <a:cxnSpLocks/>
          </p:cNvCxnSpPr>
          <p:nvPr/>
        </p:nvCxnSpPr>
        <p:spPr>
          <a:xfrm flipV="1">
            <a:off x="4302327" y="2098658"/>
            <a:ext cx="3051280" cy="1385557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BC06487-FD46-004F-BFB8-2B05D75AB245}"/>
              </a:ext>
            </a:extLst>
          </p:cNvPr>
          <p:cNvCxnSpPr>
            <a:cxnSpLocks/>
          </p:cNvCxnSpPr>
          <p:nvPr/>
        </p:nvCxnSpPr>
        <p:spPr>
          <a:xfrm flipH="1" flipV="1">
            <a:off x="4459734" y="2085365"/>
            <a:ext cx="3056136" cy="133983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02A22AD-2B73-504B-8D73-5FE1F21AA4D2}"/>
              </a:ext>
            </a:extLst>
          </p:cNvPr>
          <p:cNvCxnSpPr>
            <a:cxnSpLocks/>
          </p:cNvCxnSpPr>
          <p:nvPr/>
        </p:nvCxnSpPr>
        <p:spPr>
          <a:xfrm flipV="1">
            <a:off x="1904774" y="1918802"/>
            <a:ext cx="5377144" cy="164116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8C2EAC8-7EC5-A645-92EF-545BF329590B}"/>
              </a:ext>
            </a:extLst>
          </p:cNvPr>
          <p:cNvCxnSpPr>
            <a:cxnSpLocks/>
          </p:cNvCxnSpPr>
          <p:nvPr/>
        </p:nvCxnSpPr>
        <p:spPr>
          <a:xfrm flipH="1" flipV="1">
            <a:off x="4536424" y="1916961"/>
            <a:ext cx="5666356" cy="161933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D99C282-1EF6-A148-9960-0FFEA235279F}"/>
              </a:ext>
            </a:extLst>
          </p:cNvPr>
          <p:cNvCxnSpPr>
            <a:cxnSpLocks/>
          </p:cNvCxnSpPr>
          <p:nvPr/>
        </p:nvCxnSpPr>
        <p:spPr>
          <a:xfrm flipV="1">
            <a:off x="4085309" y="2077937"/>
            <a:ext cx="217018" cy="140995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326D303-ED17-854C-AE43-F0AEADF1ABF7}"/>
              </a:ext>
            </a:extLst>
          </p:cNvPr>
          <p:cNvCxnSpPr>
            <a:cxnSpLocks/>
          </p:cNvCxnSpPr>
          <p:nvPr/>
        </p:nvCxnSpPr>
        <p:spPr>
          <a:xfrm flipH="1" flipV="1">
            <a:off x="7515870" y="2070550"/>
            <a:ext cx="253892" cy="141908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A5B1850C-2CC5-FA46-8DA7-D440A6502E72}"/>
              </a:ext>
            </a:extLst>
          </p:cNvPr>
          <p:cNvSpPr/>
          <p:nvPr/>
        </p:nvSpPr>
        <p:spPr>
          <a:xfrm>
            <a:off x="6763526" y="1170152"/>
            <a:ext cx="1764562" cy="1157224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F35D2DE-42DB-6049-BE4C-33E20CABAF05}"/>
              </a:ext>
            </a:extLst>
          </p:cNvPr>
          <p:cNvSpPr/>
          <p:nvPr/>
        </p:nvSpPr>
        <p:spPr>
          <a:xfrm>
            <a:off x="3297416" y="1170153"/>
            <a:ext cx="1764562" cy="1157224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5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4" grpId="0"/>
      <p:bldP spid="39" grpId="0"/>
      <p:bldP spid="42" grpId="0"/>
      <p:bldP spid="43" grpId="0"/>
      <p:bldP spid="61" grpId="0"/>
      <p:bldP spid="50" grpId="0"/>
      <p:bldP spid="51" grpId="0"/>
      <p:bldP spid="69" grpId="0"/>
      <p:bldP spid="80" grpId="0"/>
      <p:bldP spid="82" grpId="0"/>
      <p:bldP spid="89" grpId="0"/>
      <p:bldP spid="65" grpId="0" animBg="1"/>
      <p:bldP spid="6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0C8CD-69B9-44EA-99EA-76BE4CD99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2114"/>
            <a:ext cx="10515600" cy="5044849"/>
          </a:xfrm>
        </p:spPr>
        <p:txBody>
          <a:bodyPr>
            <a:normAutofit/>
          </a:bodyPr>
          <a:lstStyle/>
          <a:p>
            <a:r>
              <a:rPr lang="en-US" dirty="0"/>
              <a:t>Get the Observation resources with Triglycerides values for the Patient with id = 0e61c3ad-d11e-4080-a6aa-cac89cae4e37</a:t>
            </a:r>
          </a:p>
          <a:p>
            <a:pPr lvl="1"/>
            <a:r>
              <a:rPr lang="en-US" sz="2800" dirty="0"/>
              <a:t>https://r4.smarthealthit.org/Observation?</a:t>
            </a:r>
            <a:r>
              <a:rPr lang="en-US" sz="2800" dirty="0">
                <a:solidFill>
                  <a:srgbClr val="FF0000"/>
                </a:solidFill>
              </a:rPr>
              <a:t>subject=Patient/0e61c3ad-d11e-4080-a6aa-cac89cae4e37</a:t>
            </a:r>
            <a:r>
              <a:rPr lang="en-US" sz="2800" dirty="0"/>
              <a:t>&amp;code=2571-8</a:t>
            </a:r>
            <a:endParaRPr lang="en-US" dirty="0"/>
          </a:p>
          <a:p>
            <a:pPr lvl="1"/>
            <a:r>
              <a:rPr lang="en-US" sz="2800" dirty="0">
                <a:hlinkClick r:id="rId2"/>
              </a:rPr>
              <a:t>https://r4.smarthealthit.org/Observation?subject=Patient/0e61c3ad-d11e-4080-a6aa-cac89cae4e37&amp;code=2571-8</a:t>
            </a:r>
            <a:endParaRPr lang="en-US" sz="28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57A03-C0D6-408D-A59C-E0DE4138C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D6BEF-F77A-42DF-8EAC-0A2D1BB3FFC7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4EAD58-D880-EFBE-68B5-93C74C86AA71}"/>
              </a:ext>
            </a:extLst>
          </p:cNvPr>
          <p:cNvSpPr/>
          <p:nvPr/>
        </p:nvSpPr>
        <p:spPr>
          <a:xfrm>
            <a:off x="0" y="-17018"/>
            <a:ext cx="12192000" cy="960151"/>
          </a:xfrm>
          <a:prstGeom prst="rect">
            <a:avLst/>
          </a:prstGeom>
          <a:solidFill>
            <a:srgbClr val="1B42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Search Using a Reference Between Resources</a:t>
            </a:r>
            <a:endParaRPr lang="en-US" sz="2400" i="1" dirty="0">
              <a:solidFill>
                <a:schemeClr val="bg1"/>
              </a:solidFill>
              <a:latin typeface="Helvetica Obliqu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048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2B3109-EC01-492C-BD93-C52FCD56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A5D3-CD58-CC41-9ED9-C24FAE3CA40A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99967-D941-46DB-89D0-3271EF087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" y="772160"/>
            <a:ext cx="11089714" cy="5866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CC1DD2-A3D7-4E19-A457-6C5C90414314}"/>
              </a:ext>
            </a:extLst>
          </p:cNvPr>
          <p:cNvSpPr txBox="1"/>
          <p:nvPr/>
        </p:nvSpPr>
        <p:spPr>
          <a:xfrm>
            <a:off x="792480" y="212323"/>
            <a:ext cx="9805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Execute a FHIR API Call in a Browser: </a:t>
            </a:r>
            <a:r>
              <a:rPr lang="en-US" sz="2000" dirty="0">
                <a:hlinkClick r:id="rId3"/>
              </a:rPr>
              <a:t>https://r4.smarthealthit.org/Observation?code=2339-0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7219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9FA34D-E830-4247-9117-18CAE66A3A10}"/>
              </a:ext>
            </a:extLst>
          </p:cNvPr>
          <p:cNvSpPr/>
          <p:nvPr/>
        </p:nvSpPr>
        <p:spPr>
          <a:xfrm>
            <a:off x="1284509" y="1072265"/>
            <a:ext cx="1534886" cy="903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 App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F63BCA-DA72-4CE6-A2C1-E771D00045F8}"/>
              </a:ext>
            </a:extLst>
          </p:cNvPr>
          <p:cNvSpPr/>
          <p:nvPr/>
        </p:nvSpPr>
        <p:spPr>
          <a:xfrm>
            <a:off x="3450771" y="1072265"/>
            <a:ext cx="1534886" cy="903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6E6101-B6C9-45A8-BC0C-EF27F9C11179}"/>
              </a:ext>
            </a:extLst>
          </p:cNvPr>
          <p:cNvSpPr/>
          <p:nvPr/>
        </p:nvSpPr>
        <p:spPr>
          <a:xfrm>
            <a:off x="5584374" y="1072264"/>
            <a:ext cx="1534886" cy="903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Java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F6433C-2E8F-4932-B99B-449BD5E5CCD9}"/>
              </a:ext>
            </a:extLst>
          </p:cNvPr>
          <p:cNvSpPr/>
          <p:nvPr/>
        </p:nvSpPr>
        <p:spPr>
          <a:xfrm>
            <a:off x="7940771" y="1072263"/>
            <a:ext cx="1534886" cy="903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JavaScript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3C4ABD-8055-4CFE-9971-0900EBE7A270}"/>
              </a:ext>
            </a:extLst>
          </p:cNvPr>
          <p:cNvSpPr/>
          <p:nvPr/>
        </p:nvSpPr>
        <p:spPr>
          <a:xfrm>
            <a:off x="1284509" y="2172728"/>
            <a:ext cx="1534886" cy="6096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FHIR Library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343E04-FFEA-4DAE-8452-5736A8680548}"/>
              </a:ext>
            </a:extLst>
          </p:cNvPr>
          <p:cNvSpPr/>
          <p:nvPr/>
        </p:nvSpPr>
        <p:spPr>
          <a:xfrm>
            <a:off x="3450771" y="2172727"/>
            <a:ext cx="1534886" cy="6096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FHIR Library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EA4174-C46C-4A29-82E5-F278E4AD753D}"/>
              </a:ext>
            </a:extLst>
          </p:cNvPr>
          <p:cNvSpPr/>
          <p:nvPr/>
        </p:nvSpPr>
        <p:spPr>
          <a:xfrm>
            <a:off x="5584374" y="2172726"/>
            <a:ext cx="1534886" cy="6096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Java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FHIR Library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4CCB08-D683-4A6A-ADD0-0C1E0C432081}"/>
              </a:ext>
            </a:extLst>
          </p:cNvPr>
          <p:cNvSpPr/>
          <p:nvPr/>
        </p:nvSpPr>
        <p:spPr>
          <a:xfrm>
            <a:off x="7940771" y="2172726"/>
            <a:ext cx="1534886" cy="6096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JavaScript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FHIR Library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024956-5D32-4879-9ACF-5569A6B9F5C3}"/>
              </a:ext>
            </a:extLst>
          </p:cNvPr>
          <p:cNvSpPr/>
          <p:nvPr/>
        </p:nvSpPr>
        <p:spPr>
          <a:xfrm>
            <a:off x="1284510" y="4086710"/>
            <a:ext cx="1534886" cy="903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 Test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FHIR Servers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C887D3-6D22-4A42-81CF-C2106DD9584C}"/>
              </a:ext>
            </a:extLst>
          </p:cNvPr>
          <p:cNvSpPr/>
          <p:nvPr/>
        </p:nvSpPr>
        <p:spPr>
          <a:xfrm>
            <a:off x="3545117" y="4087163"/>
            <a:ext cx="1534886" cy="903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Commercial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FHIR Servers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F88957-8425-495D-A5C1-81F4C9F33537}"/>
              </a:ext>
            </a:extLst>
          </p:cNvPr>
          <p:cNvSpPr/>
          <p:nvPr/>
        </p:nvSpPr>
        <p:spPr>
          <a:xfrm>
            <a:off x="7940771" y="4104489"/>
            <a:ext cx="1534886" cy="903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EHR’s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with FHIR API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655086-6D99-4920-8B8F-D11DE64AA9C4}"/>
              </a:ext>
            </a:extLst>
          </p:cNvPr>
          <p:cNvCxnSpPr>
            <a:cxnSpLocks/>
          </p:cNvCxnSpPr>
          <p:nvPr/>
        </p:nvCxnSpPr>
        <p:spPr>
          <a:xfrm flipV="1">
            <a:off x="2051952" y="3405765"/>
            <a:ext cx="6656262" cy="69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8F1343-89F6-442E-AAA7-99C56E56C5C8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4218214" y="2782328"/>
            <a:ext cx="0" cy="666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FF9FB7-818E-4C51-9AF5-E57A4844BEED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051952" y="2782329"/>
            <a:ext cx="0" cy="707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747942-A3FF-4F9A-BDB8-6AF2ED7CE955}"/>
              </a:ext>
            </a:extLst>
          </p:cNvPr>
          <p:cNvCxnSpPr>
            <a:cxnSpLocks/>
          </p:cNvCxnSpPr>
          <p:nvPr/>
        </p:nvCxnSpPr>
        <p:spPr>
          <a:xfrm>
            <a:off x="6392457" y="2782327"/>
            <a:ext cx="0" cy="666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99B4371-07A6-4A95-B5B7-E05CE4887370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8708214" y="2782327"/>
            <a:ext cx="0" cy="1322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4494D0-23A1-42C3-BD40-E76B7FCAAB83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312560" y="3448944"/>
            <a:ext cx="0" cy="638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12F7551-3994-4A51-9B59-2C192429145F}"/>
              </a:ext>
            </a:extLst>
          </p:cNvPr>
          <p:cNvSpPr txBox="1"/>
          <p:nvPr/>
        </p:nvSpPr>
        <p:spPr>
          <a:xfrm>
            <a:off x="9300028" y="2724339"/>
            <a:ext cx="2722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FHIR REST API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SMART on FHIR API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CDS Hooks API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FHIR Bulk Data Access API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FB0D3C-146B-4230-AF12-2772B5431AF9}"/>
              </a:ext>
            </a:extLst>
          </p:cNvPr>
          <p:cNvSpPr txBox="1"/>
          <p:nvPr/>
        </p:nvSpPr>
        <p:spPr>
          <a:xfrm>
            <a:off x="7875456" y="5033713"/>
            <a:ext cx="15598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Epic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Cerner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Allscripts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athenahealth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….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7BBF02-CDFC-4BAD-9E8C-4FE1CE154F0C}"/>
              </a:ext>
            </a:extLst>
          </p:cNvPr>
          <p:cNvSpPr txBox="1"/>
          <p:nvPr/>
        </p:nvSpPr>
        <p:spPr>
          <a:xfrm>
            <a:off x="3441776" y="4972763"/>
            <a:ext cx="174156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Google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Microsoft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IBM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Health Samurai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1UpHealth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SmileCDR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…..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50FAE2-1A7A-4C05-BD40-4A861F04C0ED}"/>
              </a:ext>
            </a:extLst>
          </p:cNvPr>
          <p:cNvSpPr txBox="1"/>
          <p:nvPr/>
        </p:nvSpPr>
        <p:spPr>
          <a:xfrm>
            <a:off x="708443" y="5037851"/>
            <a:ext cx="2687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29 Public Test FHIR Servers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6F33F6-756D-4959-A1C7-7738CE71BCBF}"/>
              </a:ext>
            </a:extLst>
          </p:cNvPr>
          <p:cNvCxnSpPr>
            <a:cxnSpLocks/>
          </p:cNvCxnSpPr>
          <p:nvPr/>
        </p:nvCxnSpPr>
        <p:spPr>
          <a:xfrm>
            <a:off x="2056664" y="3462360"/>
            <a:ext cx="5449" cy="62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A552F0-D459-4039-A5DE-B35C6C673F52}"/>
              </a:ext>
            </a:extLst>
          </p:cNvPr>
          <p:cNvSpPr txBox="1"/>
          <p:nvPr/>
        </p:nvSpPr>
        <p:spPr>
          <a:xfrm>
            <a:off x="9684739" y="1252113"/>
            <a:ext cx="1690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SMART on FHIR </a:t>
            </a:r>
          </a:p>
          <a:p>
            <a:pPr algn="ctr"/>
            <a:r>
              <a:rPr lang="en-US" dirty="0"/>
              <a:t>App Galleries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62ED00-B0E1-49A8-9C8C-EB0E37C02F29}"/>
              </a:ext>
            </a:extLst>
          </p:cNvPr>
          <p:cNvSpPr/>
          <p:nvPr/>
        </p:nvSpPr>
        <p:spPr>
          <a:xfrm>
            <a:off x="5729517" y="4097323"/>
            <a:ext cx="1534886" cy="903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Health Insurance with FHIR API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E1E5D12-07EB-44E9-B44B-759D7926343A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496960" y="3459104"/>
            <a:ext cx="0" cy="638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601FBB6-FB6A-4667-910F-898AD5DED418}"/>
              </a:ext>
            </a:extLst>
          </p:cNvPr>
          <p:cNvSpPr txBox="1"/>
          <p:nvPr/>
        </p:nvSpPr>
        <p:spPr>
          <a:xfrm>
            <a:off x="5483936" y="4982923"/>
            <a:ext cx="23661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Anthem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Blue Cross Blue Shield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Cigna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Humana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United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…..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EE7EA49-F559-1576-455C-EEF59C128E33}"/>
              </a:ext>
            </a:extLst>
          </p:cNvPr>
          <p:cNvSpPr/>
          <p:nvPr/>
        </p:nvSpPr>
        <p:spPr>
          <a:xfrm>
            <a:off x="0" y="-28981"/>
            <a:ext cx="12192000" cy="960151"/>
          </a:xfrm>
          <a:prstGeom prst="rect">
            <a:avLst/>
          </a:prstGeom>
          <a:solidFill>
            <a:srgbClr val="1B42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Architecture for FHIR Applications</a:t>
            </a:r>
            <a:endParaRPr lang="en-US" sz="2400" i="1" dirty="0">
              <a:solidFill>
                <a:schemeClr val="bg1"/>
              </a:solidFill>
              <a:latin typeface="Helvetica Oblique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61D93E-F5DC-D72B-F9EE-43D449261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A5D3-CD58-CC41-9ED9-C24FAE3CA40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8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8" grpId="0"/>
      <p:bldP spid="29" grpId="0"/>
      <p:bldP spid="30" grpId="0"/>
      <p:bldP spid="2" grpId="0"/>
      <p:bldP spid="34" grpId="0" animBg="1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2EE27-3735-4E76-B319-8EF876F26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58949"/>
            <a:ext cx="10878879" cy="50180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are 29 public FHIR Test Servers online for use in application development and for testing at FHIR Connectathons</a:t>
            </a:r>
          </a:p>
          <a:p>
            <a:pPr lvl="1"/>
            <a:r>
              <a:rPr lang="en-US" dirty="0">
                <a:hlinkClick r:id="rId2"/>
              </a:rPr>
              <a:t>https://confluence.hl7.org/display/FHIR/Public+Test+Servers</a:t>
            </a:r>
            <a:endParaRPr lang="en-US" dirty="0"/>
          </a:p>
          <a:p>
            <a:r>
              <a:rPr lang="en-US" dirty="0"/>
              <a:t>Logica Health provides a personal instance of a FHIR Server for testing FHIR applications</a:t>
            </a:r>
          </a:p>
          <a:p>
            <a:pPr lvl="1"/>
            <a:r>
              <a:rPr lang="en-US" dirty="0">
                <a:hlinkClick r:id="rId3"/>
              </a:rPr>
              <a:t>https://www.logicahealth.org/solutions/fhir-sandbox/</a:t>
            </a:r>
            <a:endParaRPr lang="en-US" dirty="0"/>
          </a:p>
          <a:p>
            <a:r>
              <a:rPr lang="en-US" dirty="0"/>
              <a:t>There are a number of commercially supported FHIR Servers from small companies along with software tools for application development</a:t>
            </a:r>
          </a:p>
          <a:p>
            <a:pPr lvl="1"/>
            <a:r>
              <a:rPr lang="en-US" dirty="0"/>
              <a:t>1UpHealth (</a:t>
            </a:r>
            <a:r>
              <a:rPr lang="en-US" dirty="0">
                <a:hlinkClick r:id="rId4"/>
              </a:rPr>
              <a:t>https://1up.health/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Health Samurai (</a:t>
            </a:r>
            <a:r>
              <a:rPr lang="en-US" dirty="0">
                <a:hlinkClick r:id="rId5"/>
              </a:rPr>
              <a:t>https://www.health-samurai.io/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Smile CDR (</a:t>
            </a:r>
            <a:r>
              <a:rPr lang="en-US" dirty="0">
                <a:hlinkClick r:id="rId6"/>
              </a:rPr>
              <a:t>https://smilecdr.com/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Vonk FHIR Server (</a:t>
            </a:r>
            <a:r>
              <a:rPr lang="en-US" dirty="0">
                <a:hlinkClick r:id="rId7"/>
              </a:rPr>
              <a:t>https://vonk.fire.ly/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and others …..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CCC7E-4D07-4DC5-A692-8BAB12734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A86B-3E69-004D-9B51-E3F4071261EA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76E3B3-2454-7931-E7CD-80274B20E831}"/>
              </a:ext>
            </a:extLst>
          </p:cNvPr>
          <p:cNvSpPr/>
          <p:nvPr/>
        </p:nvSpPr>
        <p:spPr>
          <a:xfrm>
            <a:off x="0" y="0"/>
            <a:ext cx="12192000" cy="960151"/>
          </a:xfrm>
          <a:prstGeom prst="rect">
            <a:avLst/>
          </a:prstGeom>
          <a:solidFill>
            <a:srgbClr val="1B42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Open Source and Commercial FHIR Servers</a:t>
            </a:r>
            <a:endParaRPr lang="en-US" sz="2400" i="1" dirty="0">
              <a:solidFill>
                <a:schemeClr val="bg1"/>
              </a:solidFill>
              <a:latin typeface="Helvetica Obliqu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21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E912D-2421-42CA-BD6C-61F0C7A3F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636"/>
            <a:ext cx="10515600" cy="584741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Argonaut Project was formed by the major EHR vendors in 2014 to set priorities and write Implementation Guides for using FHIR  </a:t>
            </a:r>
          </a:p>
          <a:p>
            <a:pPr lvl="1"/>
            <a:r>
              <a:rPr lang="en-US" dirty="0">
                <a:hlinkClick r:id="rId2"/>
              </a:rPr>
              <a:t>https://confluence.hl7.org/display/AP/Argonaut+Project+Home</a:t>
            </a:r>
            <a:endParaRPr lang="en-US" dirty="0"/>
          </a:p>
          <a:p>
            <a:r>
              <a:rPr lang="en-US" dirty="0"/>
              <a:t>Apple Health Records iPhone app is able to access a user’s selected medical records from provider organizations using the FHIR API</a:t>
            </a:r>
          </a:p>
          <a:p>
            <a:pPr lvl="1"/>
            <a:r>
              <a:rPr lang="en-US" dirty="0">
                <a:hlinkClick r:id="rId3"/>
              </a:rPr>
              <a:t>https://www.apple.com/healthcare/health-records/</a:t>
            </a:r>
            <a:endParaRPr lang="en-US" dirty="0"/>
          </a:p>
          <a:p>
            <a:r>
              <a:rPr lang="en-US" dirty="0"/>
              <a:t>Microsoft has announced the Azure API for FHIR product that is a managed Platform-as-a Service (PaaS) cloud offering that is built on an open source FHIR server based on the Azure Cosmos DB</a:t>
            </a:r>
          </a:p>
          <a:p>
            <a:pPr lvl="1"/>
            <a:r>
              <a:rPr lang="en-US" dirty="0">
                <a:hlinkClick r:id="rId4"/>
              </a:rPr>
              <a:t>https://azure.microsoft.com/en-us/services/azure-api-for-fhir/</a:t>
            </a:r>
            <a:endParaRPr lang="en-US" dirty="0"/>
          </a:p>
          <a:p>
            <a:r>
              <a:rPr lang="en-US" dirty="0"/>
              <a:t>Google has announced the Cloud Healthcare API PaaS which includes a FHIR database </a:t>
            </a:r>
          </a:p>
          <a:p>
            <a:pPr lvl="1"/>
            <a:r>
              <a:rPr lang="en-US" dirty="0">
                <a:hlinkClick r:id="rId5"/>
              </a:rPr>
              <a:t>https://cloud.google.com/healthcare/</a:t>
            </a:r>
            <a:endParaRPr lang="en-US" dirty="0"/>
          </a:p>
          <a:p>
            <a:r>
              <a:rPr lang="en-US" dirty="0"/>
              <a:t>The IBM Watson for Health GxP PaaS includes a FHIR database and is able to import healthcare data from other sources </a:t>
            </a:r>
          </a:p>
          <a:p>
            <a:pPr lvl="1"/>
            <a:r>
              <a:rPr lang="en-US" dirty="0">
                <a:hlinkClick r:id="rId6"/>
              </a:rPr>
              <a:t>https://www.ibm.com/products/fhir-server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05E141-E23D-57B6-0EC4-406DACF6C479}"/>
              </a:ext>
            </a:extLst>
          </p:cNvPr>
          <p:cNvSpPr/>
          <p:nvPr/>
        </p:nvSpPr>
        <p:spPr>
          <a:xfrm>
            <a:off x="0" y="-42547"/>
            <a:ext cx="12192000" cy="960151"/>
          </a:xfrm>
          <a:prstGeom prst="rect">
            <a:avLst/>
          </a:prstGeom>
          <a:solidFill>
            <a:srgbClr val="1B42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FHIR and the Major Technology Companies</a:t>
            </a:r>
            <a:endParaRPr lang="en-US" sz="2400" i="1" dirty="0">
              <a:solidFill>
                <a:schemeClr val="bg1"/>
              </a:solidFill>
              <a:latin typeface="Helvetica Oblique" pitchFamily="2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BCCCB5A-0FD8-1B51-30E3-AC6CE0F5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A5D3-CD58-CC41-9ED9-C24FAE3CA40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4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CB57A1-CCE2-46B9-984B-026AD084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8920" y="6221422"/>
            <a:ext cx="2743200" cy="365125"/>
          </a:xfrm>
        </p:spPr>
        <p:txBody>
          <a:bodyPr/>
          <a:lstStyle/>
          <a:p>
            <a:fld id="{1D54A86B-3E69-004D-9B51-E3F4071261EA}" type="slidenum">
              <a:rPr lang="en-US" smtClean="0"/>
              <a:t>25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A8E4E2-D02A-4681-9261-15FDAC174342}"/>
              </a:ext>
            </a:extLst>
          </p:cNvPr>
          <p:cNvCxnSpPr>
            <a:cxnSpLocks/>
          </p:cNvCxnSpPr>
          <p:nvPr/>
        </p:nvCxnSpPr>
        <p:spPr>
          <a:xfrm flipV="1">
            <a:off x="1311147" y="2062716"/>
            <a:ext cx="0" cy="373246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CEDCDA-FACE-484D-B522-FA1DA510F4FF}"/>
              </a:ext>
            </a:extLst>
          </p:cNvPr>
          <p:cNvCxnSpPr/>
          <p:nvPr/>
        </p:nvCxnSpPr>
        <p:spPr>
          <a:xfrm>
            <a:off x="1311147" y="5795179"/>
            <a:ext cx="5532699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E9497411-8F96-477D-B6AA-537717EA0ADC}"/>
              </a:ext>
            </a:extLst>
          </p:cNvPr>
          <p:cNvSpPr/>
          <p:nvPr/>
        </p:nvSpPr>
        <p:spPr>
          <a:xfrm rot="19412346">
            <a:off x="830841" y="3569737"/>
            <a:ext cx="6284955" cy="4536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840B9E-9B25-4998-BD80-29B739C9D96F}"/>
              </a:ext>
            </a:extLst>
          </p:cNvPr>
          <p:cNvSpPr txBox="1"/>
          <p:nvPr/>
        </p:nvSpPr>
        <p:spPr>
          <a:xfrm>
            <a:off x="2739318" y="4846354"/>
            <a:ext cx="1637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on FHIR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78AA38-D939-4E47-A42B-3DCA24A721FE}"/>
              </a:ext>
            </a:extLst>
          </p:cNvPr>
          <p:cNvSpPr txBox="1"/>
          <p:nvPr/>
        </p:nvSpPr>
        <p:spPr>
          <a:xfrm>
            <a:off x="2115941" y="534462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HL7 FHIR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A7B43D-C93B-4B99-8993-EFA480E79E39}"/>
              </a:ext>
            </a:extLst>
          </p:cNvPr>
          <p:cNvSpPr txBox="1"/>
          <p:nvPr/>
        </p:nvSpPr>
        <p:spPr>
          <a:xfrm>
            <a:off x="3577436" y="4301050"/>
            <a:ext cx="11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CDS Hooks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A7430C-043C-4E2A-9A48-628CE953C5D0}"/>
              </a:ext>
            </a:extLst>
          </p:cNvPr>
          <p:cNvSpPr txBox="1"/>
          <p:nvPr/>
        </p:nvSpPr>
        <p:spPr>
          <a:xfrm>
            <a:off x="4337235" y="3818926"/>
            <a:ext cx="97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HL7 CQL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AFF410-86F8-4D8C-8826-FF593515C673}"/>
              </a:ext>
            </a:extLst>
          </p:cNvPr>
          <p:cNvSpPr txBox="1"/>
          <p:nvPr/>
        </p:nvSpPr>
        <p:spPr>
          <a:xfrm>
            <a:off x="4850715" y="3344514"/>
            <a:ext cx="201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Health Card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D4DC24-2879-48EC-8F18-E34B48C0508B}"/>
              </a:ext>
            </a:extLst>
          </p:cNvPr>
          <p:cNvSpPr txBox="1"/>
          <p:nvPr/>
        </p:nvSpPr>
        <p:spPr>
          <a:xfrm>
            <a:off x="5334863" y="2933595"/>
            <a:ext cx="223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FHIR Bulk Data Access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A0912C-FADE-4BBD-916B-E6F2E9D10961}"/>
              </a:ext>
            </a:extLst>
          </p:cNvPr>
          <p:cNvSpPr txBox="1"/>
          <p:nvPr/>
        </p:nvSpPr>
        <p:spPr>
          <a:xfrm>
            <a:off x="6054707" y="241513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FHIR RDF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CD4125-AF40-4CF9-A4A5-599CF1889A93}"/>
              </a:ext>
            </a:extLst>
          </p:cNvPr>
          <p:cNvSpPr txBox="1"/>
          <p:nvPr/>
        </p:nvSpPr>
        <p:spPr>
          <a:xfrm>
            <a:off x="6635489" y="185625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30B81D-61EC-4A3F-AA38-D92A9F2544E6}"/>
              </a:ext>
            </a:extLst>
          </p:cNvPr>
          <p:cNvSpPr txBox="1"/>
          <p:nvPr/>
        </p:nvSpPr>
        <p:spPr>
          <a:xfrm>
            <a:off x="569054" y="1036075"/>
            <a:ext cx="1484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Improved Clinical Efficacy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9A51A7-040A-47C0-851D-CC8E509BF154}"/>
              </a:ext>
            </a:extLst>
          </p:cNvPr>
          <p:cNvSpPr txBox="1"/>
          <p:nvPr/>
        </p:nvSpPr>
        <p:spPr>
          <a:xfrm>
            <a:off x="6635489" y="5252289"/>
            <a:ext cx="1484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Improved Clinical Efficiency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5E59B8-5646-47FB-AEE7-E85D34B682FF}"/>
              </a:ext>
            </a:extLst>
          </p:cNvPr>
          <p:cNvSpPr txBox="1"/>
          <p:nvPr/>
        </p:nvSpPr>
        <p:spPr>
          <a:xfrm>
            <a:off x="3404992" y="5876405"/>
            <a:ext cx="1484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Increased</a:t>
            </a:r>
          </a:p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Sharing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42CDD9-343F-42F5-8F32-9DCB3FF7551F}"/>
              </a:ext>
            </a:extLst>
          </p:cNvPr>
          <p:cNvSpPr txBox="1"/>
          <p:nvPr/>
        </p:nvSpPr>
        <p:spPr>
          <a:xfrm>
            <a:off x="-74988" y="3186325"/>
            <a:ext cx="1484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Increased</a:t>
            </a:r>
          </a:p>
          <a:p>
            <a:pPr algn="ctr"/>
            <a:r>
              <a:rPr lang="en-US" dirty="0"/>
              <a:t>Knowledge</a:t>
            </a:r>
          </a:p>
          <a:p>
            <a:pPr algn="ctr"/>
            <a:r>
              <a:rPr lang="en-US" dirty="0"/>
              <a:t>Sharing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BBA02A-CCBA-B5A2-D0E7-CFB599A027DC}"/>
              </a:ext>
            </a:extLst>
          </p:cNvPr>
          <p:cNvSpPr/>
          <p:nvPr/>
        </p:nvSpPr>
        <p:spPr>
          <a:xfrm>
            <a:off x="0" y="0"/>
            <a:ext cx="12192000" cy="960151"/>
          </a:xfrm>
          <a:prstGeom prst="rect">
            <a:avLst/>
          </a:prstGeom>
          <a:solidFill>
            <a:srgbClr val="1B42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The Evolving FHIR Ecosystem</a:t>
            </a:r>
            <a:endParaRPr lang="en-US" sz="2400" i="1" dirty="0">
              <a:solidFill>
                <a:schemeClr val="bg1"/>
              </a:solidFill>
              <a:latin typeface="Helvetica Obliqu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65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0BBB7-9B68-4CBE-A527-AE0B3447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A86B-3E69-004D-9B51-E3F4071261EA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FB0D9F-16CC-4798-AA18-FD722ECD039A}"/>
              </a:ext>
            </a:extLst>
          </p:cNvPr>
          <p:cNvSpPr txBox="1"/>
          <p:nvPr/>
        </p:nvSpPr>
        <p:spPr>
          <a:xfrm>
            <a:off x="3232836" y="934594"/>
            <a:ext cx="877011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FF0000"/>
                </a:solidFill>
              </a:rPr>
              <a:t>HL7 FHIR </a:t>
            </a:r>
            <a:r>
              <a:rPr lang="en-US" sz="2400" dirty="0"/>
              <a:t>(Fast Healthcare Interoperability Resources) standard defines a set of Resources and a REST API for creating, retrieving</a:t>
            </a:r>
            <a:r>
              <a:rPr lang="en-US" sz="2400" dirty="0">
                <a:solidFill>
                  <a:srgbClr val="FF0000"/>
                </a:solidFill>
              </a:rPr>
              <a:t>, searching</a:t>
            </a:r>
            <a:r>
              <a:rPr lang="en-US" sz="2400" dirty="0"/>
              <a:t>, and updating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https://www.hl7.org/fhir/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FF0000"/>
                </a:solidFill>
              </a:rPr>
              <a:t>SMART on FHIR </a:t>
            </a:r>
            <a:r>
              <a:rPr lang="en-US" sz="2400" dirty="0"/>
              <a:t>specification defines a framework for </a:t>
            </a:r>
            <a:r>
              <a:rPr lang="en-US" sz="2400" dirty="0">
                <a:solidFill>
                  <a:srgbClr val="FF0000"/>
                </a:solidFill>
              </a:rPr>
              <a:t>launching FHIR-based apps from an EHR </a:t>
            </a:r>
            <a:r>
              <a:rPr lang="en-US" sz="2400" dirty="0"/>
              <a:t>that leverages OAuth2 and OpenID for authorization and authentication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https://smarthealthit.org/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FF0000"/>
                </a:solidFill>
              </a:rPr>
              <a:t>CDS Hooks </a:t>
            </a:r>
            <a:r>
              <a:rPr lang="en-US" sz="2400" dirty="0"/>
              <a:t>specification defines a framework for </a:t>
            </a:r>
            <a:r>
              <a:rPr lang="en-US" sz="2400" dirty="0">
                <a:solidFill>
                  <a:srgbClr val="FF0000"/>
                </a:solidFill>
              </a:rPr>
              <a:t>registering and launching Clinical Decision Support apps</a:t>
            </a:r>
            <a:r>
              <a:rPr lang="en-US" sz="2400" dirty="0"/>
              <a:t> from an EHR at specific points in the </a:t>
            </a:r>
            <a:r>
              <a:rPr lang="en-US" sz="2400" dirty="0">
                <a:solidFill>
                  <a:srgbClr val="FF0000"/>
                </a:solidFill>
              </a:rPr>
              <a:t>clinical workflow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https://cds-hooks.org/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HL7 Clinical Quality Language (CQL) </a:t>
            </a:r>
            <a:r>
              <a:rPr lang="en-US" sz="2400" dirty="0"/>
              <a:t>is a high-level, domain-specific language focused on clinical quality and </a:t>
            </a:r>
            <a:r>
              <a:rPr lang="en-US" sz="2400" dirty="0">
                <a:solidFill>
                  <a:srgbClr val="FF0000"/>
                </a:solidFill>
              </a:rPr>
              <a:t>targeted at quality measure and decision support artifact authors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https://ecqi.healthit.gov/cql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AE3321-1D39-A851-5D80-C604E01B8D3A}"/>
              </a:ext>
            </a:extLst>
          </p:cNvPr>
          <p:cNvSpPr/>
          <p:nvPr/>
        </p:nvSpPr>
        <p:spPr>
          <a:xfrm>
            <a:off x="-22140" y="-19162"/>
            <a:ext cx="12192000" cy="960151"/>
          </a:xfrm>
          <a:prstGeom prst="rect">
            <a:avLst/>
          </a:prstGeom>
          <a:solidFill>
            <a:srgbClr val="1B42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Improving Clinical Efficacy with FHIR</a:t>
            </a:r>
            <a:endParaRPr lang="en-US" sz="2400" i="1" dirty="0">
              <a:solidFill>
                <a:schemeClr val="bg1"/>
              </a:solidFill>
              <a:latin typeface="Helvetica Oblique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B8D6A-1C2F-F389-2853-3508E6E96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053" y="1026217"/>
            <a:ext cx="2966476" cy="20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6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0BBB7-9B68-4CBE-A527-AE0B3447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A86B-3E69-004D-9B51-E3F4071261EA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FB0D9F-16CC-4798-AA18-FD722ECD039A}"/>
              </a:ext>
            </a:extLst>
          </p:cNvPr>
          <p:cNvSpPr txBox="1"/>
          <p:nvPr/>
        </p:nvSpPr>
        <p:spPr>
          <a:xfrm>
            <a:off x="3487479" y="1075362"/>
            <a:ext cx="842098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SMART Health Cards </a:t>
            </a:r>
            <a:r>
              <a:rPr lang="en-US" sz="2400"/>
              <a:t>are verifiable paper </a:t>
            </a:r>
            <a:r>
              <a:rPr lang="en-US" sz="2400" dirty="0"/>
              <a:t>or digital versions of FHIR clinical data that implement the W3C Verifiable Credentials standard to </a:t>
            </a:r>
            <a:r>
              <a:rPr lang="en-US" sz="2400" dirty="0">
                <a:solidFill>
                  <a:srgbClr val="FF0000"/>
                </a:solidFill>
              </a:rPr>
              <a:t>prove the authenticity of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https://smarthealth.cards/en/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FHIR Bulk Data Access </a:t>
            </a:r>
            <a:r>
              <a:rPr lang="en-US" sz="2400" dirty="0"/>
              <a:t>provides an API for transferring </a:t>
            </a:r>
            <a:r>
              <a:rPr lang="en-US" sz="2400" dirty="0">
                <a:solidFill>
                  <a:srgbClr val="FF0000"/>
                </a:solidFill>
              </a:rPr>
              <a:t>large amounts</a:t>
            </a:r>
            <a:r>
              <a:rPr lang="en-US" sz="2400" dirty="0"/>
              <a:t> of FHIR data </a:t>
            </a:r>
            <a:endParaRPr lang="en-US" sz="2400" dirty="0">
              <a:hlinkClick r:id="rId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https://hl7.org/fhir/uv/bulkdata/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FHIR RDF </a:t>
            </a:r>
            <a:r>
              <a:rPr lang="en-US" sz="2400" dirty="0"/>
              <a:t>is an RDF representation of FHIR resources for </a:t>
            </a:r>
            <a:r>
              <a:rPr lang="en-US" sz="2400" dirty="0">
                <a:solidFill>
                  <a:srgbClr val="FF0000"/>
                </a:solidFill>
              </a:rPr>
              <a:t>knowledge applications </a:t>
            </a:r>
            <a:r>
              <a:rPr lang="en-US" sz="2400" dirty="0"/>
              <a:t>that is an alternative to the XML and JSON representations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https://www.hl7.org/fhir/rdf.html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Machine Learning </a:t>
            </a:r>
            <a:r>
              <a:rPr lang="en-US" sz="2400" dirty="0"/>
              <a:t>can be used to train models that identify patterns in FHIR data that predict health outcomes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F62680-BF53-0129-462C-BBB0D09EA81F}"/>
              </a:ext>
            </a:extLst>
          </p:cNvPr>
          <p:cNvSpPr/>
          <p:nvPr/>
        </p:nvSpPr>
        <p:spPr>
          <a:xfrm>
            <a:off x="-22140" y="-19162"/>
            <a:ext cx="12192000" cy="960151"/>
          </a:xfrm>
          <a:prstGeom prst="rect">
            <a:avLst/>
          </a:prstGeom>
          <a:solidFill>
            <a:srgbClr val="1B42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Improving Clinical Efficacy with FHIR</a:t>
            </a:r>
            <a:endParaRPr lang="en-US" sz="2400" i="1" dirty="0">
              <a:solidFill>
                <a:schemeClr val="bg1"/>
              </a:solidFill>
              <a:latin typeface="Helvetica Oblique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BA5177-4F03-7F52-AAEB-46AB5F5F7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053" y="1026217"/>
            <a:ext cx="2966476" cy="20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0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on FHIR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492" y="1825625"/>
            <a:ext cx="95111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17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BD680-227E-47EB-BA20-79CF01E7F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479"/>
            <a:ext cx="10515600" cy="1754372"/>
          </a:xfrm>
        </p:spPr>
        <p:txBody>
          <a:bodyPr/>
          <a:lstStyle/>
          <a:p>
            <a:r>
              <a:rPr lang="en-US" dirty="0"/>
              <a:t>The SMART Health IT project maintains an App Gallery where developers can list their SMART on FHIR apps and others can try them out using a sandbox FHIR database  </a:t>
            </a:r>
          </a:p>
          <a:p>
            <a:pPr lvl="1"/>
            <a:r>
              <a:rPr lang="en-US" dirty="0">
                <a:hlinkClick r:id="rId2"/>
              </a:rPr>
              <a:t>https://apps.smarthealthit.org/apps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25E15B-FA3D-4917-AA4C-997B66E54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A86B-3E69-004D-9B51-E3F4071261EA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CEF2D5-7F4E-0781-84C6-A37AC15AD8AE}"/>
              </a:ext>
            </a:extLst>
          </p:cNvPr>
          <p:cNvSpPr/>
          <p:nvPr/>
        </p:nvSpPr>
        <p:spPr>
          <a:xfrm>
            <a:off x="0" y="0"/>
            <a:ext cx="12192000" cy="960151"/>
          </a:xfrm>
          <a:prstGeom prst="rect">
            <a:avLst/>
          </a:prstGeom>
          <a:solidFill>
            <a:srgbClr val="1B42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SMART on FHIR App Marketplaces</a:t>
            </a:r>
            <a:endParaRPr lang="en-US" sz="2400" i="1" dirty="0">
              <a:solidFill>
                <a:schemeClr val="bg1"/>
              </a:solidFill>
              <a:latin typeface="Helvetica Obliqu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350002-A4BC-E75B-69C0-85A32C887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498" y="2240471"/>
            <a:ext cx="4583142" cy="332335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E3D935E-4485-5B8E-FD2C-49993BC62FD5}"/>
              </a:ext>
            </a:extLst>
          </p:cNvPr>
          <p:cNvSpPr txBox="1">
            <a:spLocks/>
          </p:cNvSpPr>
          <p:nvPr/>
        </p:nvSpPr>
        <p:spPr>
          <a:xfrm>
            <a:off x="838200" y="2998381"/>
            <a:ext cx="6397298" cy="497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Many EHR vendors maintain their own App Galleries where third party developed SMART on FHIR apps are listed that have been tested and certified with the vendor’s EHR system</a:t>
            </a:r>
          </a:p>
          <a:p>
            <a:pPr lvl="1"/>
            <a:r>
              <a:rPr lang="en-US" dirty="0"/>
              <a:t>Epic: </a:t>
            </a:r>
            <a:r>
              <a:rPr lang="en-US" dirty="0">
                <a:hlinkClick r:id="rId4"/>
              </a:rPr>
              <a:t>https://apporchard.epic.com/</a:t>
            </a:r>
            <a:endParaRPr lang="en-US" dirty="0"/>
          </a:p>
          <a:p>
            <a:pPr lvl="1"/>
            <a:r>
              <a:rPr lang="en-US" dirty="0"/>
              <a:t>Cerner: </a:t>
            </a:r>
            <a:r>
              <a:rPr lang="en-US" dirty="0">
                <a:hlinkClick r:id="rId5"/>
              </a:rPr>
              <a:t>https://code.cerner.com/apps</a:t>
            </a:r>
            <a:endParaRPr lang="en-US" dirty="0"/>
          </a:p>
          <a:p>
            <a:pPr lvl="1"/>
            <a:r>
              <a:rPr lang="en-US" dirty="0"/>
              <a:t>Allscripts: </a:t>
            </a:r>
            <a:r>
              <a:rPr lang="en-US" dirty="0">
                <a:hlinkClick r:id="rId6"/>
              </a:rPr>
              <a:t>https://expo.allscripts.com/</a:t>
            </a:r>
            <a:endParaRPr lang="en-US" dirty="0"/>
          </a:p>
          <a:p>
            <a:pPr lvl="1"/>
            <a:r>
              <a:rPr lang="en-US" dirty="0"/>
              <a:t>and others …..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5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217">
            <a:extLst>
              <a:ext uri="{FF2B5EF4-FFF2-40B4-BE49-F238E27FC236}">
                <a16:creationId xmlns:a16="http://schemas.microsoft.com/office/drawing/2014/main" id="{CF3437C7-0B68-B54D-AF13-34B392685CBD}"/>
              </a:ext>
            </a:extLst>
          </p:cNvPr>
          <p:cNvSpPr/>
          <p:nvPr/>
        </p:nvSpPr>
        <p:spPr>
          <a:xfrm>
            <a:off x="0" y="0"/>
            <a:ext cx="12192000" cy="960151"/>
          </a:xfrm>
          <a:prstGeom prst="rect">
            <a:avLst/>
          </a:prstGeom>
          <a:solidFill>
            <a:srgbClr val="1B42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Solution: </a:t>
            </a:r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FHIR Enabled Healthcare Data Interoperability</a:t>
            </a:r>
            <a:endParaRPr lang="en-US" sz="2400" i="1" dirty="0">
              <a:solidFill>
                <a:schemeClr val="bg1"/>
              </a:solidFill>
              <a:latin typeface="Helvetica Oblique" pitchFamily="2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95077E1-7636-F04B-A592-363F78925F93}"/>
              </a:ext>
            </a:extLst>
          </p:cNvPr>
          <p:cNvSpPr txBox="1"/>
          <p:nvPr/>
        </p:nvSpPr>
        <p:spPr>
          <a:xfrm>
            <a:off x="4374706" y="3521780"/>
            <a:ext cx="8066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Cerner</a:t>
            </a:r>
          </a:p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EHR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9383972-ADA3-974C-B141-27169CF5EC12}"/>
              </a:ext>
            </a:extLst>
          </p:cNvPr>
          <p:cNvSpPr txBox="1"/>
          <p:nvPr/>
        </p:nvSpPr>
        <p:spPr>
          <a:xfrm>
            <a:off x="6835081" y="3526814"/>
            <a:ext cx="5918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Epic</a:t>
            </a:r>
          </a:p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EHR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F733BA0-CCD7-C34B-A586-FBCD165436FB}"/>
              </a:ext>
            </a:extLst>
          </p:cNvPr>
          <p:cNvSpPr txBox="1"/>
          <p:nvPr/>
        </p:nvSpPr>
        <p:spPr>
          <a:xfrm>
            <a:off x="6643088" y="5221584"/>
            <a:ext cx="2221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Patient Data</a:t>
            </a:r>
          </a:p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(My Data)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FC34C13-A33E-8C46-A1AA-17EAC2F043D9}"/>
              </a:ext>
            </a:extLst>
          </p:cNvPr>
          <p:cNvSpPr txBox="1"/>
          <p:nvPr/>
        </p:nvSpPr>
        <p:spPr>
          <a:xfrm>
            <a:off x="3452193" y="5217250"/>
            <a:ext cx="1297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Patient Data</a:t>
            </a:r>
          </a:p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(My Data)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CACD06C-D405-BE4B-BE09-87453159CE67}"/>
              </a:ext>
            </a:extLst>
          </p:cNvPr>
          <p:cNvSpPr txBox="1"/>
          <p:nvPr/>
        </p:nvSpPr>
        <p:spPr>
          <a:xfrm>
            <a:off x="867866" y="5210437"/>
            <a:ext cx="1297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Patient Data</a:t>
            </a:r>
          </a:p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(My Data)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54051AE-BBEA-4445-86A1-0D9A4204D4C3}"/>
              </a:ext>
            </a:extLst>
          </p:cNvPr>
          <p:cNvSpPr txBox="1"/>
          <p:nvPr/>
        </p:nvSpPr>
        <p:spPr>
          <a:xfrm>
            <a:off x="9989989" y="5217250"/>
            <a:ext cx="1297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Patient Data</a:t>
            </a:r>
          </a:p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(My Data)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A14FFD7-E38C-2843-8CAB-ED38EBAEE8BC}"/>
              </a:ext>
            </a:extLst>
          </p:cNvPr>
          <p:cNvCxnSpPr>
            <a:cxnSpLocks/>
          </p:cNvCxnSpPr>
          <p:nvPr/>
        </p:nvCxnSpPr>
        <p:spPr>
          <a:xfrm flipV="1">
            <a:off x="1525056" y="2534082"/>
            <a:ext cx="2555667" cy="9331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B1BB5E07-181A-8D43-B5DF-6533DDFC7554}"/>
              </a:ext>
            </a:extLst>
          </p:cNvPr>
          <p:cNvCxnSpPr>
            <a:cxnSpLocks/>
            <a:stCxn id="162" idx="0"/>
          </p:cNvCxnSpPr>
          <p:nvPr/>
        </p:nvCxnSpPr>
        <p:spPr>
          <a:xfrm flipV="1">
            <a:off x="4100768" y="4638100"/>
            <a:ext cx="0" cy="579150"/>
          </a:xfrm>
          <a:prstGeom prst="straightConnector1">
            <a:avLst/>
          </a:prstGeom>
          <a:ln w="19050">
            <a:solidFill>
              <a:srgbClr val="1B425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F3AAF452-79B4-554D-B340-58145078758B}"/>
              </a:ext>
            </a:extLst>
          </p:cNvPr>
          <p:cNvCxnSpPr>
            <a:cxnSpLocks/>
            <a:stCxn id="161" idx="0"/>
          </p:cNvCxnSpPr>
          <p:nvPr/>
        </p:nvCxnSpPr>
        <p:spPr>
          <a:xfrm flipV="1">
            <a:off x="7754012" y="4932948"/>
            <a:ext cx="0" cy="288636"/>
          </a:xfrm>
          <a:prstGeom prst="straightConnector1">
            <a:avLst/>
          </a:prstGeom>
          <a:ln w="19050">
            <a:solidFill>
              <a:srgbClr val="1B425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80324AE6-2FC2-234D-AAB8-91653D68F9C1}"/>
              </a:ext>
            </a:extLst>
          </p:cNvPr>
          <p:cNvCxnSpPr>
            <a:cxnSpLocks/>
            <a:stCxn id="163" idx="0"/>
          </p:cNvCxnSpPr>
          <p:nvPr/>
        </p:nvCxnSpPr>
        <p:spPr>
          <a:xfrm flipV="1">
            <a:off x="1516441" y="4779195"/>
            <a:ext cx="0" cy="431242"/>
          </a:xfrm>
          <a:prstGeom prst="straightConnector1">
            <a:avLst/>
          </a:prstGeom>
          <a:ln w="19050">
            <a:solidFill>
              <a:srgbClr val="1B425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29DA6D54-A572-EA4E-9C73-7EA0F7A61B6C}"/>
              </a:ext>
            </a:extLst>
          </p:cNvPr>
          <p:cNvSpPr txBox="1"/>
          <p:nvPr/>
        </p:nvSpPr>
        <p:spPr>
          <a:xfrm>
            <a:off x="4990792" y="6275818"/>
            <a:ext cx="18822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D988C"/>
                </a:solidFill>
                <a:latin typeface="Helvetica" pitchFamily="2" charset="0"/>
              </a:rPr>
              <a:t>Health Information</a:t>
            </a:r>
          </a:p>
          <a:p>
            <a:pPr algn="ctr"/>
            <a:r>
              <a:rPr lang="en-US" sz="1500" b="1" dirty="0">
                <a:solidFill>
                  <a:srgbClr val="1D988C"/>
                </a:solidFill>
                <a:latin typeface="Helvetica" pitchFamily="2" charset="0"/>
              </a:rPr>
              <a:t>Exchange</a:t>
            </a:r>
            <a:endParaRPr lang="en-US" sz="1500" b="1" dirty="0">
              <a:solidFill>
                <a:srgbClr val="FF0000"/>
              </a:solidFill>
              <a:latin typeface="Helvetica" pitchFamily="2" charset="0"/>
            </a:endParaRP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6C5AF935-4B68-A64A-8653-1FC46C6FDABC}"/>
              </a:ext>
            </a:extLst>
          </p:cNvPr>
          <p:cNvCxnSpPr>
            <a:cxnSpLocks/>
          </p:cNvCxnSpPr>
          <p:nvPr/>
        </p:nvCxnSpPr>
        <p:spPr>
          <a:xfrm flipV="1">
            <a:off x="6410187" y="5578341"/>
            <a:ext cx="3723143" cy="603004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17B97C7E-E8A7-3144-9F73-73B9663E30E7}"/>
              </a:ext>
            </a:extLst>
          </p:cNvPr>
          <p:cNvCxnSpPr>
            <a:cxnSpLocks/>
          </p:cNvCxnSpPr>
          <p:nvPr/>
        </p:nvCxnSpPr>
        <p:spPr>
          <a:xfrm>
            <a:off x="4582724" y="5578341"/>
            <a:ext cx="924705" cy="36749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919E829-CC3F-F142-AFEA-880427884A3C}"/>
              </a:ext>
            </a:extLst>
          </p:cNvPr>
          <p:cNvCxnSpPr>
            <a:cxnSpLocks/>
            <a:endCxn id="193" idx="3"/>
          </p:cNvCxnSpPr>
          <p:nvPr/>
        </p:nvCxnSpPr>
        <p:spPr>
          <a:xfrm flipH="1">
            <a:off x="6420708" y="5578341"/>
            <a:ext cx="861210" cy="36749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4B8B1520-4141-E540-812B-C4BEFBD7FB7B}"/>
              </a:ext>
            </a:extLst>
          </p:cNvPr>
          <p:cNvSpPr txBox="1"/>
          <p:nvPr/>
        </p:nvSpPr>
        <p:spPr>
          <a:xfrm>
            <a:off x="4458463" y="4260203"/>
            <a:ext cx="7072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D988C"/>
                </a:solidFill>
                <a:latin typeface="Helvetica" pitchFamily="2" charset="0"/>
              </a:rPr>
              <a:t>Clinic</a:t>
            </a:r>
          </a:p>
          <a:p>
            <a:pPr algn="ctr"/>
            <a:endParaRPr lang="en-US" sz="1500" b="1" dirty="0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7C1AA67F-EFED-6D4F-8D1A-8DFA52020B3C}"/>
              </a:ext>
            </a:extLst>
          </p:cNvPr>
          <p:cNvSpPr txBox="1"/>
          <p:nvPr/>
        </p:nvSpPr>
        <p:spPr>
          <a:xfrm>
            <a:off x="6475278" y="4425515"/>
            <a:ext cx="9428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D988C"/>
                </a:solidFill>
                <a:latin typeface="Helvetica" pitchFamily="2" charset="0"/>
              </a:rPr>
              <a:t>Hospital</a:t>
            </a:r>
          </a:p>
          <a:p>
            <a:pPr algn="ctr"/>
            <a:endParaRPr lang="en-US" sz="1500" b="1" dirty="0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8D53439-6B48-3D41-BB96-52B303CA5D38}"/>
              </a:ext>
            </a:extLst>
          </p:cNvPr>
          <p:cNvSpPr txBox="1"/>
          <p:nvPr/>
        </p:nvSpPr>
        <p:spPr>
          <a:xfrm>
            <a:off x="554001" y="4327943"/>
            <a:ext cx="7200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D988C"/>
                </a:solidFill>
                <a:latin typeface="Helvetica" pitchFamily="2" charset="0"/>
              </a:rPr>
              <a:t>Aetna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C9BFB8E2-DC3A-3949-B065-AA5B81F60C90}"/>
              </a:ext>
            </a:extLst>
          </p:cNvPr>
          <p:cNvCxnSpPr>
            <a:cxnSpLocks/>
          </p:cNvCxnSpPr>
          <p:nvPr/>
        </p:nvCxnSpPr>
        <p:spPr>
          <a:xfrm flipH="1" flipV="1">
            <a:off x="7754011" y="2574559"/>
            <a:ext cx="2840399" cy="8506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E763AAD6-E4A6-5A40-AA4A-D2F6175B3EF6}"/>
              </a:ext>
            </a:extLst>
          </p:cNvPr>
          <p:cNvCxnSpPr>
            <a:cxnSpLocks/>
          </p:cNvCxnSpPr>
          <p:nvPr/>
        </p:nvCxnSpPr>
        <p:spPr>
          <a:xfrm flipV="1">
            <a:off x="4302327" y="2768027"/>
            <a:ext cx="2984177" cy="716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1F431BB4-7780-394D-A507-364F385FCECB}"/>
              </a:ext>
            </a:extLst>
          </p:cNvPr>
          <p:cNvCxnSpPr>
            <a:cxnSpLocks/>
          </p:cNvCxnSpPr>
          <p:nvPr/>
        </p:nvCxnSpPr>
        <p:spPr>
          <a:xfrm flipH="1" flipV="1">
            <a:off x="4561895" y="2735711"/>
            <a:ext cx="2953975" cy="6894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B76F14E7-D2C6-CF4A-87B6-4185061367FF}"/>
              </a:ext>
            </a:extLst>
          </p:cNvPr>
          <p:cNvSpPr txBox="1"/>
          <p:nvPr/>
        </p:nvSpPr>
        <p:spPr>
          <a:xfrm>
            <a:off x="10821403" y="4325036"/>
            <a:ext cx="7184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D988C"/>
                </a:solidFill>
                <a:latin typeface="Helvetica" pitchFamily="2" charset="0"/>
              </a:rPr>
              <a:t>Cigna</a:t>
            </a:r>
          </a:p>
          <a:p>
            <a:pPr algn="ctr"/>
            <a:endParaRPr lang="en-US" sz="1500" b="1" dirty="0">
              <a:solidFill>
                <a:srgbClr val="FF0000"/>
              </a:solidFill>
              <a:latin typeface="Helvetica" pitchFamily="2" charset="0"/>
            </a:endParaRPr>
          </a:p>
        </p:txBody>
      </p:sp>
      <p:pic>
        <p:nvPicPr>
          <p:cNvPr id="186" name="Picture 185" descr="Icon&#10;&#10;Description automatically generated">
            <a:extLst>
              <a:ext uri="{FF2B5EF4-FFF2-40B4-BE49-F238E27FC236}">
                <a16:creationId xmlns:a16="http://schemas.microsoft.com/office/drawing/2014/main" id="{E8CEBB69-4A30-634D-BE5C-A979A387B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234" y="3489631"/>
            <a:ext cx="639055" cy="639054"/>
          </a:xfrm>
          <a:prstGeom prst="rect">
            <a:avLst/>
          </a:prstGeom>
        </p:spPr>
      </p:pic>
      <p:pic>
        <p:nvPicPr>
          <p:cNvPr id="187" name="Picture 186" descr="Icon&#10;&#10;Description automatically generated">
            <a:extLst>
              <a:ext uri="{FF2B5EF4-FFF2-40B4-BE49-F238E27FC236}">
                <a16:creationId xmlns:a16="http://schemas.microsoft.com/office/drawing/2014/main" id="{20CDE7D2-A75F-DB49-8209-32700E107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814" y="4148095"/>
            <a:ext cx="720412" cy="720412"/>
          </a:xfrm>
          <a:prstGeom prst="rect">
            <a:avLst/>
          </a:prstGeom>
        </p:spPr>
      </p:pic>
      <p:pic>
        <p:nvPicPr>
          <p:cNvPr id="189" name="Picture 188" descr="Icon&#10;&#10;Description automatically generated">
            <a:extLst>
              <a:ext uri="{FF2B5EF4-FFF2-40B4-BE49-F238E27FC236}">
                <a16:creationId xmlns:a16="http://schemas.microsoft.com/office/drawing/2014/main" id="{3F5F6374-64A1-1A46-AA5B-1D0DC494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849" y="3487888"/>
            <a:ext cx="626920" cy="626919"/>
          </a:xfrm>
          <a:prstGeom prst="rect">
            <a:avLst/>
          </a:prstGeom>
        </p:spPr>
      </p:pic>
      <p:pic>
        <p:nvPicPr>
          <p:cNvPr id="190" name="Picture 189" descr="Icon&#10;&#10;Description automatically generated">
            <a:extLst>
              <a:ext uri="{FF2B5EF4-FFF2-40B4-BE49-F238E27FC236}">
                <a16:creationId xmlns:a16="http://schemas.microsoft.com/office/drawing/2014/main" id="{A2783C90-FADA-E64E-9EC8-402A6A8E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778" y="4108094"/>
            <a:ext cx="827998" cy="459998"/>
          </a:xfrm>
          <a:prstGeom prst="rect">
            <a:avLst/>
          </a:prstGeom>
        </p:spPr>
      </p:pic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9C9D9D5A-DDCD-4841-A009-F23D64BC3A59}"/>
              </a:ext>
            </a:extLst>
          </p:cNvPr>
          <p:cNvCxnSpPr>
            <a:cxnSpLocks/>
          </p:cNvCxnSpPr>
          <p:nvPr/>
        </p:nvCxnSpPr>
        <p:spPr>
          <a:xfrm>
            <a:off x="2023945" y="5578341"/>
            <a:ext cx="3382235" cy="603003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41FB3B69-0CE4-4C45-90F8-4BA852B5B6DD}"/>
              </a:ext>
            </a:extLst>
          </p:cNvPr>
          <p:cNvCxnSpPr>
            <a:cxnSpLocks/>
          </p:cNvCxnSpPr>
          <p:nvPr/>
        </p:nvCxnSpPr>
        <p:spPr>
          <a:xfrm flipV="1">
            <a:off x="10594409" y="4779195"/>
            <a:ext cx="1" cy="450429"/>
          </a:xfrm>
          <a:prstGeom prst="straightConnector1">
            <a:avLst/>
          </a:prstGeom>
          <a:ln w="19050">
            <a:solidFill>
              <a:srgbClr val="1B425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3" name="Picture 192" descr="Icon&#10;&#10;Description automatically generated">
            <a:extLst>
              <a:ext uri="{FF2B5EF4-FFF2-40B4-BE49-F238E27FC236}">
                <a16:creationId xmlns:a16="http://schemas.microsoft.com/office/drawing/2014/main" id="{18FE5E6F-C197-9141-AB25-161AE826E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129" y="5578341"/>
            <a:ext cx="959579" cy="734997"/>
          </a:xfrm>
          <a:prstGeom prst="rect">
            <a:avLst/>
          </a:prstGeom>
        </p:spPr>
      </p:pic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2C2463BB-B327-984A-ACDA-3B251E0E98EA}"/>
              </a:ext>
            </a:extLst>
          </p:cNvPr>
          <p:cNvCxnSpPr>
            <a:cxnSpLocks/>
            <a:stCxn id="189" idx="0"/>
            <a:endCxn id="5" idx="2"/>
          </p:cNvCxnSpPr>
          <p:nvPr/>
        </p:nvCxnSpPr>
        <p:spPr>
          <a:xfrm flipV="1">
            <a:off x="4085309" y="2929388"/>
            <a:ext cx="239460" cy="5585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9" name="Picture 198" descr="Icon&#10;&#10;Description automatically generated">
            <a:extLst>
              <a:ext uri="{FF2B5EF4-FFF2-40B4-BE49-F238E27FC236}">
                <a16:creationId xmlns:a16="http://schemas.microsoft.com/office/drawing/2014/main" id="{BFC486FC-C70D-E64E-9DA6-219135C12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9470" y="3490102"/>
            <a:ext cx="629608" cy="629608"/>
          </a:xfrm>
          <a:prstGeom prst="rect">
            <a:avLst/>
          </a:prstGeom>
        </p:spPr>
      </p:pic>
      <p:pic>
        <p:nvPicPr>
          <p:cNvPr id="200" name="Picture 199" descr="Icon&#10;&#10;Description automatically generated">
            <a:extLst>
              <a:ext uri="{FF2B5EF4-FFF2-40B4-BE49-F238E27FC236}">
                <a16:creationId xmlns:a16="http://schemas.microsoft.com/office/drawing/2014/main" id="{05E4A8B4-8E29-7F44-9BA4-0118E53A6C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5883" y="4094499"/>
            <a:ext cx="608548" cy="608548"/>
          </a:xfrm>
          <a:prstGeom prst="rect">
            <a:avLst/>
          </a:prstGeom>
        </p:spPr>
      </p:pic>
      <p:pic>
        <p:nvPicPr>
          <p:cNvPr id="202" name="Picture 201" descr="Icon&#10;&#10;Description automatically generated">
            <a:extLst>
              <a:ext uri="{FF2B5EF4-FFF2-40B4-BE49-F238E27FC236}">
                <a16:creationId xmlns:a16="http://schemas.microsoft.com/office/drawing/2014/main" id="{C06E13F1-6367-1F4B-8FF8-5ECD970CD5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252" y="3484215"/>
            <a:ext cx="629608" cy="629608"/>
          </a:xfrm>
          <a:prstGeom prst="rect">
            <a:avLst/>
          </a:prstGeom>
        </p:spPr>
      </p:pic>
      <p:pic>
        <p:nvPicPr>
          <p:cNvPr id="203" name="Picture 202" descr="Icon&#10;&#10;Description automatically generated">
            <a:extLst>
              <a:ext uri="{FF2B5EF4-FFF2-40B4-BE49-F238E27FC236}">
                <a16:creationId xmlns:a16="http://schemas.microsoft.com/office/drawing/2014/main" id="{3DDF80A0-1D00-4643-B68B-8DB09852D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6665" y="4088612"/>
            <a:ext cx="608548" cy="608548"/>
          </a:xfrm>
          <a:prstGeom prst="rect">
            <a:avLst/>
          </a:prstGeom>
        </p:spPr>
      </p:pic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BBF8B78-EEBB-B340-89A9-EAE797E05DD6}"/>
              </a:ext>
            </a:extLst>
          </p:cNvPr>
          <p:cNvCxnSpPr>
            <a:cxnSpLocks/>
            <a:stCxn id="186" idx="0"/>
            <a:endCxn id="210" idx="2"/>
          </p:cNvCxnSpPr>
          <p:nvPr/>
        </p:nvCxnSpPr>
        <p:spPr>
          <a:xfrm flipH="1" flipV="1">
            <a:off x="7542368" y="2931316"/>
            <a:ext cx="227394" cy="5583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39955ABC-BB65-544C-AA6A-9CCF68D5C4EF}"/>
              </a:ext>
            </a:extLst>
          </p:cNvPr>
          <p:cNvSpPr txBox="1"/>
          <p:nvPr/>
        </p:nvSpPr>
        <p:spPr>
          <a:xfrm>
            <a:off x="2482460" y="5332666"/>
            <a:ext cx="6335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  <a:latin typeface="Helvetica" pitchFamily="2" charset="0"/>
              </a:rPr>
              <a:t>FHIR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526DADD-DC08-EB42-B49F-1F9D9D167E09}"/>
              </a:ext>
            </a:extLst>
          </p:cNvPr>
          <p:cNvSpPr txBox="1"/>
          <p:nvPr/>
        </p:nvSpPr>
        <p:spPr>
          <a:xfrm>
            <a:off x="4800147" y="5404045"/>
            <a:ext cx="6335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  <a:latin typeface="Helvetica" pitchFamily="2" charset="0"/>
              </a:rPr>
              <a:t>FHIR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3510AC1-2600-7A44-BB12-C168FE9E68CC}"/>
              </a:ext>
            </a:extLst>
          </p:cNvPr>
          <p:cNvSpPr txBox="1"/>
          <p:nvPr/>
        </p:nvSpPr>
        <p:spPr>
          <a:xfrm>
            <a:off x="6419904" y="5405974"/>
            <a:ext cx="6335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  <a:latin typeface="Helvetica" pitchFamily="2" charset="0"/>
              </a:rPr>
              <a:t>FHIR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DFD4CA77-4305-FB4A-80DD-6B27021419CE}"/>
              </a:ext>
            </a:extLst>
          </p:cNvPr>
          <p:cNvSpPr txBox="1"/>
          <p:nvPr/>
        </p:nvSpPr>
        <p:spPr>
          <a:xfrm>
            <a:off x="8992500" y="5338452"/>
            <a:ext cx="6335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  <a:latin typeface="Helvetica" pitchFamily="2" charset="0"/>
              </a:rPr>
              <a:t>FHIR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7129416-C503-234E-9959-4A579F435C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7270" y="2194390"/>
            <a:ext cx="734998" cy="734998"/>
          </a:xfrm>
          <a:prstGeom prst="rect">
            <a:avLst/>
          </a:prstGeom>
        </p:spPr>
      </p:pic>
      <p:pic>
        <p:nvPicPr>
          <p:cNvPr id="210" name="Picture 20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7C95E6D3-9C5D-5D46-B482-DCCFAF58AF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4869" y="2196318"/>
            <a:ext cx="734998" cy="734998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581AF1FE-C195-854A-9FBA-216BBEE7AA18}"/>
              </a:ext>
            </a:extLst>
          </p:cNvPr>
          <p:cNvSpPr txBox="1"/>
          <p:nvPr/>
        </p:nvSpPr>
        <p:spPr>
          <a:xfrm>
            <a:off x="5137770" y="1734669"/>
            <a:ext cx="16770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Helvetica" pitchFamily="2" charset="0"/>
              </a:rPr>
              <a:t>Third Party Apps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Helvetica" pitchFamily="2" charset="0"/>
              </a:rPr>
              <a:t>(SMART on FHIR)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Helvetica" pitchFamily="2" charset="0"/>
              </a:rPr>
              <a:t>(CDS Hooks)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15D8167A-1112-8D43-AD44-4B09F2827EF7}"/>
              </a:ext>
            </a:extLst>
          </p:cNvPr>
          <p:cNvSpPr txBox="1"/>
          <p:nvPr/>
        </p:nvSpPr>
        <p:spPr>
          <a:xfrm>
            <a:off x="7661636" y="1383021"/>
            <a:ext cx="8050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My</a:t>
            </a:r>
          </a:p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Doctor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B7AA842-72D3-9B49-814F-835DBD2B22B1}"/>
              </a:ext>
            </a:extLst>
          </p:cNvPr>
          <p:cNvSpPr txBox="1"/>
          <p:nvPr/>
        </p:nvSpPr>
        <p:spPr>
          <a:xfrm>
            <a:off x="3632941" y="1385636"/>
            <a:ext cx="4523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1B4259"/>
                </a:solidFill>
                <a:latin typeface="Helvetica" pitchFamily="2" charset="0"/>
              </a:rPr>
              <a:t>Me</a:t>
            </a:r>
          </a:p>
        </p:txBody>
      </p:sp>
      <p:pic>
        <p:nvPicPr>
          <p:cNvPr id="215" name="Picture 214" descr="Icon&#10;&#10;Description automatically generated">
            <a:extLst>
              <a:ext uri="{FF2B5EF4-FFF2-40B4-BE49-F238E27FC236}">
                <a16:creationId xmlns:a16="http://schemas.microsoft.com/office/drawing/2014/main" id="{16E706BC-679F-C44F-A87C-4BFD316ECB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7864" y="1343966"/>
            <a:ext cx="468926" cy="733971"/>
          </a:xfrm>
          <a:prstGeom prst="rect">
            <a:avLst/>
          </a:prstGeom>
        </p:spPr>
      </p:pic>
      <p:pic>
        <p:nvPicPr>
          <p:cNvPr id="216" name="Picture 215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0743E4D7-5D31-AD49-9FE5-21999E5CD6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6504" y="1336579"/>
            <a:ext cx="458732" cy="733971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2DF10210-574A-9641-BEEB-2782C4EA2E81}"/>
              </a:ext>
            </a:extLst>
          </p:cNvPr>
          <p:cNvSpPr txBox="1"/>
          <p:nvPr/>
        </p:nvSpPr>
        <p:spPr>
          <a:xfrm>
            <a:off x="5640508" y="2677528"/>
            <a:ext cx="6335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  <a:latin typeface="Helvetica" pitchFamily="2" charset="0"/>
              </a:rPr>
              <a:t>FHIR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4277231-DA1D-B54C-906C-7CE0ECDAD20A}"/>
              </a:ext>
            </a:extLst>
          </p:cNvPr>
          <p:cNvSpPr txBox="1"/>
          <p:nvPr/>
        </p:nvSpPr>
        <p:spPr>
          <a:xfrm>
            <a:off x="1935248" y="2802021"/>
            <a:ext cx="6335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  <a:latin typeface="Helvetica" pitchFamily="2" charset="0"/>
              </a:rPr>
              <a:t>FHIR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F140F989-A74E-A145-86BC-02E12E578505}"/>
              </a:ext>
            </a:extLst>
          </p:cNvPr>
          <p:cNvSpPr txBox="1"/>
          <p:nvPr/>
        </p:nvSpPr>
        <p:spPr>
          <a:xfrm>
            <a:off x="9447765" y="2803946"/>
            <a:ext cx="6335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  <a:latin typeface="Helvetica" pitchFamily="2" charset="0"/>
              </a:rPr>
              <a:t>FHIR</a:t>
            </a:r>
          </a:p>
        </p:txBody>
      </p:sp>
      <p:sp>
        <p:nvSpPr>
          <p:cNvPr id="59" name="Slide Number Placeholder 4">
            <a:extLst>
              <a:ext uri="{FF2B5EF4-FFF2-40B4-BE49-F238E27FC236}">
                <a16:creationId xmlns:a16="http://schemas.microsoft.com/office/drawing/2014/main" id="{D60797D3-2AA7-DE40-9E14-31E2C1C70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" y="6462605"/>
            <a:ext cx="2743200" cy="365125"/>
          </a:xfrm>
        </p:spPr>
        <p:txBody>
          <a:bodyPr/>
          <a:lstStyle/>
          <a:p>
            <a:fld id="{1D54A86B-3E69-004D-9B51-E3F4071261EA}" type="slidenum">
              <a:rPr lang="en-US" smtClean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3</a:t>
            </a:fld>
            <a:endParaRPr lang="en-US" dirty="0">
              <a:solidFill>
                <a:schemeClr val="bg1">
                  <a:lumMod val="75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617E04E-72D2-4B2C-A9DB-21EB74779E1B}"/>
              </a:ext>
            </a:extLst>
          </p:cNvPr>
          <p:cNvCxnSpPr>
            <a:cxnSpLocks/>
          </p:cNvCxnSpPr>
          <p:nvPr/>
        </p:nvCxnSpPr>
        <p:spPr>
          <a:xfrm flipV="1">
            <a:off x="1655754" y="2393873"/>
            <a:ext cx="5649488" cy="11053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B28ACF2-09F1-4E6A-8386-B029715EAE18}"/>
              </a:ext>
            </a:extLst>
          </p:cNvPr>
          <p:cNvCxnSpPr>
            <a:cxnSpLocks/>
          </p:cNvCxnSpPr>
          <p:nvPr/>
        </p:nvCxnSpPr>
        <p:spPr>
          <a:xfrm flipH="1" flipV="1">
            <a:off x="4628488" y="2393873"/>
            <a:ext cx="5550276" cy="12603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87C7BE3-CB32-496F-A9D0-2A11A4C7B1E6}"/>
              </a:ext>
            </a:extLst>
          </p:cNvPr>
          <p:cNvSpPr txBox="1"/>
          <p:nvPr/>
        </p:nvSpPr>
        <p:spPr>
          <a:xfrm>
            <a:off x="117554" y="1206840"/>
            <a:ext cx="35624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  <a:latin typeface="Helvetica" pitchFamily="2" charset="0"/>
              </a:rPr>
              <a:t>In the US, the recent 21</a:t>
            </a:r>
            <a:r>
              <a:rPr lang="en-US" sz="1500" b="1" baseline="30000" dirty="0">
                <a:solidFill>
                  <a:srgbClr val="FF0000"/>
                </a:solidFill>
                <a:latin typeface="Helvetica" pitchFamily="2" charset="0"/>
              </a:rPr>
              <a:t>st</a:t>
            </a:r>
            <a:r>
              <a:rPr lang="en-US" sz="1500" b="1" dirty="0">
                <a:solidFill>
                  <a:srgbClr val="FF0000"/>
                </a:solidFill>
                <a:latin typeface="Helvetica" pitchFamily="2" charset="0"/>
              </a:rPr>
              <a:t> Century Cures Act requires EHR vendors to support access to a subset of patient data via an HL7 FHIR API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A8A46ED-DFAB-4C79-F6D0-09D5FBC28AC0}"/>
              </a:ext>
            </a:extLst>
          </p:cNvPr>
          <p:cNvCxnSpPr>
            <a:cxnSpLocks/>
          </p:cNvCxnSpPr>
          <p:nvPr/>
        </p:nvCxnSpPr>
        <p:spPr>
          <a:xfrm flipH="1" flipV="1">
            <a:off x="4527782" y="2899794"/>
            <a:ext cx="1178164" cy="2678547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A9364F1-873F-22DB-0238-5AE7699F55A6}"/>
              </a:ext>
            </a:extLst>
          </p:cNvPr>
          <p:cNvCxnSpPr>
            <a:cxnSpLocks/>
          </p:cNvCxnSpPr>
          <p:nvPr/>
        </p:nvCxnSpPr>
        <p:spPr>
          <a:xfrm flipV="1">
            <a:off x="6177591" y="3083716"/>
            <a:ext cx="1280051" cy="244818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57C1884-F55B-A30C-EDF1-CAA7166326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80243" y="3716607"/>
            <a:ext cx="633507" cy="7669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F3374E-D881-A77D-D229-A8D10D382038}"/>
              </a:ext>
            </a:extLst>
          </p:cNvPr>
          <p:cNvSpPr/>
          <p:nvPr/>
        </p:nvSpPr>
        <p:spPr>
          <a:xfrm>
            <a:off x="8847307" y="4425515"/>
            <a:ext cx="649920" cy="225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885EE01-8F51-BF48-9A90-D2820A6AEB38}"/>
              </a:ext>
            </a:extLst>
          </p:cNvPr>
          <p:cNvSpPr txBox="1"/>
          <p:nvPr/>
        </p:nvSpPr>
        <p:spPr>
          <a:xfrm>
            <a:off x="2393864" y="4535892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D988C"/>
                </a:solidFill>
                <a:latin typeface="Helvetica" pitchFamily="2" charset="0"/>
              </a:rPr>
              <a:t>Medical</a:t>
            </a:r>
          </a:p>
          <a:p>
            <a:pPr algn="ctr"/>
            <a:r>
              <a:rPr lang="en-US" sz="1200" b="1" dirty="0">
                <a:solidFill>
                  <a:srgbClr val="1D988C"/>
                </a:solidFill>
                <a:latin typeface="Helvetica" pitchFamily="2" charset="0"/>
              </a:rPr>
              <a:t>Devices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66CCCF5-1620-C5FD-2517-FABB3F51876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113750" y="4100095"/>
            <a:ext cx="518115" cy="147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4271556-7577-C648-A9BD-29EE29817987}"/>
              </a:ext>
            </a:extLst>
          </p:cNvPr>
          <p:cNvCxnSpPr>
            <a:cxnSpLocks/>
          </p:cNvCxnSpPr>
          <p:nvPr/>
        </p:nvCxnSpPr>
        <p:spPr>
          <a:xfrm flipV="1">
            <a:off x="3083624" y="2769450"/>
            <a:ext cx="1008075" cy="9022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99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0" grpId="0"/>
      <p:bldP spid="161" grpId="0"/>
      <p:bldP spid="162" grpId="0"/>
      <p:bldP spid="163" grpId="0"/>
      <p:bldP spid="164" grpId="0"/>
      <p:bldP spid="169" grpId="0"/>
      <p:bldP spid="174" grpId="0"/>
      <p:bldP spid="175" grpId="0"/>
      <p:bldP spid="176" grpId="0"/>
      <p:bldP spid="184" grpId="0"/>
      <p:bldP spid="206" grpId="0"/>
      <p:bldP spid="207" grpId="0"/>
      <p:bldP spid="208" grpId="0"/>
      <p:bldP spid="209" grpId="0"/>
      <p:bldP spid="211" grpId="0"/>
      <p:bldP spid="212" grpId="0"/>
      <p:bldP spid="213" grpId="0"/>
      <p:bldP spid="221" grpId="0"/>
      <p:bldP spid="222" grpId="0"/>
      <p:bldP spid="223" grpId="0"/>
      <p:bldP spid="6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764A94-FE97-81DF-BBD6-FD8C1BF5A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A5D3-CD58-CC41-9ED9-C24FAE3CA40A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3BB61-1B50-3F5C-D6D4-54618E1BE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560" y="1034483"/>
            <a:ext cx="9437163" cy="5504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0FE0C-FC6B-562A-FA91-2AF358DE5507}"/>
              </a:ext>
            </a:extLst>
          </p:cNvPr>
          <p:cNvSpPr/>
          <p:nvPr/>
        </p:nvSpPr>
        <p:spPr>
          <a:xfrm>
            <a:off x="0" y="0"/>
            <a:ext cx="12192000" cy="960151"/>
          </a:xfrm>
          <a:prstGeom prst="rect">
            <a:avLst/>
          </a:prstGeom>
          <a:solidFill>
            <a:srgbClr val="1B42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Representation of Care Plans in FHIR</a:t>
            </a:r>
            <a:endParaRPr lang="en-US" sz="2400" i="1" dirty="0">
              <a:solidFill>
                <a:schemeClr val="bg1"/>
              </a:solidFill>
              <a:latin typeface="Helvetica Obliqu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874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948" y="461913"/>
            <a:ext cx="8697254" cy="57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88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1BD3-D6B3-41A7-82F0-B291ED74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D3C72-AC71-4DD6-8B55-15FEB0C7F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https://smarthealthit.org/</a:t>
            </a:r>
            <a:endParaRPr lang="en-US" dirty="0"/>
          </a:p>
          <a:p>
            <a:r>
              <a:rPr lang="en-US" dirty="0">
                <a:hlinkClick r:id="rId3"/>
              </a:rPr>
              <a:t>https://docs.smarthealthit.org/</a:t>
            </a:r>
            <a:endParaRPr lang="en-US" dirty="0"/>
          </a:p>
          <a:p>
            <a:r>
              <a:rPr lang="en-US" dirty="0">
                <a:hlinkClick r:id="rId4"/>
              </a:rPr>
              <a:t>https://apps.smarthealthit.org/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162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217">
            <a:extLst>
              <a:ext uri="{FF2B5EF4-FFF2-40B4-BE49-F238E27FC236}">
                <a16:creationId xmlns:a16="http://schemas.microsoft.com/office/drawing/2014/main" id="{CF3437C7-0B68-B54D-AF13-34B392685CBD}"/>
              </a:ext>
            </a:extLst>
          </p:cNvPr>
          <p:cNvSpPr/>
          <p:nvPr/>
        </p:nvSpPr>
        <p:spPr>
          <a:xfrm>
            <a:off x="0" y="0"/>
            <a:ext cx="12192000" cy="960151"/>
          </a:xfrm>
          <a:prstGeom prst="rect">
            <a:avLst/>
          </a:prstGeom>
          <a:solidFill>
            <a:srgbClr val="1B42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TEFCA Data Exchange Using FHIR</a:t>
            </a:r>
            <a:endParaRPr lang="en-US" sz="2400" i="1" dirty="0">
              <a:solidFill>
                <a:schemeClr val="bg1"/>
              </a:solidFill>
              <a:latin typeface="Helvetica Oblique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24DB3D-85E6-45C1-BBC6-D92E46831441}"/>
              </a:ext>
            </a:extLst>
          </p:cNvPr>
          <p:cNvSpPr txBox="1"/>
          <p:nvPr/>
        </p:nvSpPr>
        <p:spPr>
          <a:xfrm>
            <a:off x="2264241" y="3428849"/>
            <a:ext cx="13525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  <a:latin typeface="Helvetica" pitchFamily="2" charset="0"/>
              </a:rPr>
              <a:t>TEFCA QHIN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0B1875-9AB7-4774-A786-BD30CD8E65A5}"/>
              </a:ext>
            </a:extLst>
          </p:cNvPr>
          <p:cNvSpPr txBox="1"/>
          <p:nvPr/>
        </p:nvSpPr>
        <p:spPr>
          <a:xfrm>
            <a:off x="2264242" y="6220743"/>
            <a:ext cx="13525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  <a:latin typeface="Helvetica" pitchFamily="2" charset="0"/>
              </a:rPr>
              <a:t>TEFCA QHIN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1560239-BE81-4355-B617-042241B8B1B7}"/>
              </a:ext>
            </a:extLst>
          </p:cNvPr>
          <p:cNvSpPr txBox="1"/>
          <p:nvPr/>
        </p:nvSpPr>
        <p:spPr>
          <a:xfrm>
            <a:off x="7677618" y="4282721"/>
            <a:ext cx="14936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  <a:latin typeface="Helvetica" pitchFamily="2" charset="0"/>
              </a:rPr>
              <a:t>TEFCA Broker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3BD5A0-4688-446D-8314-065CFC815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75" y="1120078"/>
            <a:ext cx="4656849" cy="22452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CD4A19C-7BFD-4767-885D-F98A92118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75" y="3984242"/>
            <a:ext cx="4656849" cy="224526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20FFE58-91C8-4EC6-A607-DF4F45251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31274"/>
            <a:ext cx="4656849" cy="2245266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B4FAFB2-F73C-4E2F-BA70-6F68E736313F}"/>
              </a:ext>
            </a:extLst>
          </p:cNvPr>
          <p:cNvCxnSpPr>
            <a:cxnSpLocks/>
            <a:stCxn id="61" idx="3"/>
            <a:endCxn id="65" idx="1"/>
          </p:cNvCxnSpPr>
          <p:nvPr/>
        </p:nvCxnSpPr>
        <p:spPr>
          <a:xfrm>
            <a:off x="3616792" y="3590432"/>
            <a:ext cx="4060826" cy="8538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886F0A7-123C-46AF-A41B-E683999D00FC}"/>
              </a:ext>
            </a:extLst>
          </p:cNvPr>
          <p:cNvCxnSpPr>
            <a:cxnSpLocks/>
          </p:cNvCxnSpPr>
          <p:nvPr/>
        </p:nvCxnSpPr>
        <p:spPr>
          <a:xfrm flipV="1">
            <a:off x="3665374" y="4558196"/>
            <a:ext cx="4012244" cy="1832895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146F4EA-EACF-4512-AD6F-4BDEDBFC6B2B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8424425" y="3478868"/>
            <a:ext cx="0" cy="803853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88A7AB50-6097-4FB8-B204-F2E1BB863233}"/>
              </a:ext>
            </a:extLst>
          </p:cNvPr>
          <p:cNvSpPr txBox="1"/>
          <p:nvPr/>
        </p:nvSpPr>
        <p:spPr>
          <a:xfrm>
            <a:off x="8881625" y="3105684"/>
            <a:ext cx="13525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  <a:latin typeface="Helvetica" pitchFamily="2" charset="0"/>
              </a:rPr>
              <a:t>TEFCA QHIN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4DA8BB-65A7-4357-82B8-B72E991985D0}"/>
              </a:ext>
            </a:extLst>
          </p:cNvPr>
          <p:cNvSpPr/>
          <p:nvPr/>
        </p:nvSpPr>
        <p:spPr>
          <a:xfrm>
            <a:off x="2465996" y="2619632"/>
            <a:ext cx="840259" cy="7590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57BA49A-2D66-48B1-88AE-72BAE03F6CC6}"/>
              </a:ext>
            </a:extLst>
          </p:cNvPr>
          <p:cNvSpPr/>
          <p:nvPr/>
        </p:nvSpPr>
        <p:spPr>
          <a:xfrm>
            <a:off x="2481235" y="5516866"/>
            <a:ext cx="840259" cy="7590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6F5D4A0-FBD7-4EC3-B786-98596F11E6F2}"/>
              </a:ext>
            </a:extLst>
          </p:cNvPr>
          <p:cNvSpPr/>
          <p:nvPr/>
        </p:nvSpPr>
        <p:spPr>
          <a:xfrm>
            <a:off x="8041366" y="2749218"/>
            <a:ext cx="840259" cy="7590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FFC23F-38B2-4843-8C89-82D4AB8D33FE}"/>
              </a:ext>
            </a:extLst>
          </p:cNvPr>
          <p:cNvSpPr txBox="1"/>
          <p:nvPr/>
        </p:nvSpPr>
        <p:spPr>
          <a:xfrm>
            <a:off x="6109872" y="5158002"/>
            <a:ext cx="621876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ONC Trusted Exchange Framework and Common Agreement (TEFCA) includes a FHIR® Roadmap for TEFCA Exchange that defines Stages for network-facilitated and network-brokered exchange of FHIR data</a:t>
            </a:r>
          </a:p>
          <a:p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https://rce.sequoiaproject.org/wp-content/uploads/2022/01/FHIR-Roadmap-v1.0_updated.pdf</a:t>
            </a:r>
            <a:endParaRPr lang="en-US" sz="15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21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4" grpId="0"/>
      <p:bldP spid="65" grpId="0"/>
      <p:bldP spid="82" grpId="0"/>
      <p:bldP spid="16" grpId="0" animBg="1"/>
      <p:bldP spid="84" grpId="0" animBg="1"/>
      <p:bldP spid="8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CF3718-6DF2-4BFC-A0A5-9ABFDD0BC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686" y="1063542"/>
            <a:ext cx="8773333" cy="557106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BECC79-D7A8-44D7-92EA-6EE74C6F5530}"/>
              </a:ext>
            </a:extLst>
          </p:cNvPr>
          <p:cNvSpPr/>
          <p:nvPr/>
        </p:nvSpPr>
        <p:spPr>
          <a:xfrm>
            <a:off x="7052930" y="3279316"/>
            <a:ext cx="3177887" cy="14696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6E334C-6AC3-42EE-99CC-8CA1D4B94BC5}"/>
              </a:ext>
            </a:extLst>
          </p:cNvPr>
          <p:cNvSpPr/>
          <p:nvPr/>
        </p:nvSpPr>
        <p:spPr>
          <a:xfrm>
            <a:off x="1457483" y="888177"/>
            <a:ext cx="992968" cy="59316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EE624A-464B-40F5-AB2C-8938AF5ADE92}"/>
              </a:ext>
            </a:extLst>
          </p:cNvPr>
          <p:cNvSpPr/>
          <p:nvPr/>
        </p:nvSpPr>
        <p:spPr>
          <a:xfrm>
            <a:off x="2532249" y="1550270"/>
            <a:ext cx="7698568" cy="14696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D41994-C342-4DC5-A304-D6716BEAAF2C}"/>
              </a:ext>
            </a:extLst>
          </p:cNvPr>
          <p:cNvSpPr/>
          <p:nvPr/>
        </p:nvSpPr>
        <p:spPr>
          <a:xfrm>
            <a:off x="2532249" y="3087199"/>
            <a:ext cx="4358122" cy="33674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83F36-469A-BA0B-192A-536D576A87AE}"/>
              </a:ext>
            </a:extLst>
          </p:cNvPr>
          <p:cNvSpPr/>
          <p:nvPr/>
        </p:nvSpPr>
        <p:spPr>
          <a:xfrm>
            <a:off x="-22140" y="-22500"/>
            <a:ext cx="12192000" cy="960151"/>
          </a:xfrm>
          <a:prstGeom prst="rect">
            <a:avLst/>
          </a:prstGeom>
          <a:solidFill>
            <a:srgbClr val="1B42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Sample EHR Screen</a:t>
            </a:r>
            <a:endParaRPr lang="en-US" sz="2400" i="1" dirty="0">
              <a:solidFill>
                <a:schemeClr val="bg1"/>
              </a:solidFill>
              <a:latin typeface="Helvetica Oblique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EEE6D7-6DEF-865E-E34A-0B2BF6D3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3530" y="6358974"/>
            <a:ext cx="2743200" cy="365125"/>
          </a:xfrm>
        </p:spPr>
        <p:txBody>
          <a:bodyPr/>
          <a:lstStyle/>
          <a:p>
            <a:fld id="{F080A5D3-CD58-CC41-9ED9-C24FAE3CA40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928BD-22ED-6A38-21E9-73CF1FB7FC3C}"/>
              </a:ext>
            </a:extLst>
          </p:cNvPr>
          <p:cNvSpPr txBox="1"/>
          <p:nvPr/>
        </p:nvSpPr>
        <p:spPr>
          <a:xfrm>
            <a:off x="10926192" y="3429057"/>
            <a:ext cx="12640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SMART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on FHIR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App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Can Display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Here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788236-52BF-D044-C006-F46441278926}"/>
              </a:ext>
            </a:extLst>
          </p:cNvPr>
          <p:cNvCxnSpPr>
            <a:cxnSpLocks/>
          </p:cNvCxnSpPr>
          <p:nvPr/>
        </p:nvCxnSpPr>
        <p:spPr>
          <a:xfrm flipH="1">
            <a:off x="10278990" y="4029222"/>
            <a:ext cx="58167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4640D61-25E2-A3F3-675F-68766FF74EF5}"/>
              </a:ext>
            </a:extLst>
          </p:cNvPr>
          <p:cNvSpPr txBox="1"/>
          <p:nvPr/>
        </p:nvSpPr>
        <p:spPr>
          <a:xfrm>
            <a:off x="-28046" y="2933837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EHR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Functions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D5D6F3-07E6-7A8F-2DAE-010370A829D3}"/>
              </a:ext>
            </a:extLst>
          </p:cNvPr>
          <p:cNvSpPr txBox="1"/>
          <p:nvPr/>
        </p:nvSpPr>
        <p:spPr>
          <a:xfrm>
            <a:off x="10641813" y="1863950"/>
            <a:ext cx="1528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Demographics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&amp; History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CC6F28-E18C-62A0-2010-229B66D466E1}"/>
              </a:ext>
            </a:extLst>
          </p:cNvPr>
          <p:cNvSpPr txBox="1"/>
          <p:nvPr/>
        </p:nvSpPr>
        <p:spPr>
          <a:xfrm>
            <a:off x="8171113" y="5148127"/>
            <a:ext cx="870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Today’s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Visit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A56C9F-DCD3-9E46-E0FC-6B118F085899}"/>
              </a:ext>
            </a:extLst>
          </p:cNvPr>
          <p:cNvCxnSpPr>
            <a:cxnSpLocks/>
          </p:cNvCxnSpPr>
          <p:nvPr/>
        </p:nvCxnSpPr>
        <p:spPr>
          <a:xfrm>
            <a:off x="1087002" y="3257002"/>
            <a:ext cx="37048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67E3F-099B-0F89-DD1B-88A4341B074F}"/>
              </a:ext>
            </a:extLst>
          </p:cNvPr>
          <p:cNvCxnSpPr>
            <a:cxnSpLocks/>
          </p:cNvCxnSpPr>
          <p:nvPr/>
        </p:nvCxnSpPr>
        <p:spPr>
          <a:xfrm flipH="1">
            <a:off x="10230817" y="2256229"/>
            <a:ext cx="58167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9030E26-778C-537D-2EC3-B38BEAB8CF3A}"/>
              </a:ext>
            </a:extLst>
          </p:cNvPr>
          <p:cNvCxnSpPr>
            <a:cxnSpLocks/>
          </p:cNvCxnSpPr>
          <p:nvPr/>
        </p:nvCxnSpPr>
        <p:spPr>
          <a:xfrm flipH="1">
            <a:off x="6890371" y="5471292"/>
            <a:ext cx="114221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36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B4BED-E7E1-0B54-53CC-81B09BE4F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A5D3-CD58-CC41-9ED9-C24FAE3CA40A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4EA8D-6C42-1252-AB36-2C15017C1922}"/>
              </a:ext>
            </a:extLst>
          </p:cNvPr>
          <p:cNvSpPr txBox="1"/>
          <p:nvPr/>
        </p:nvSpPr>
        <p:spPr>
          <a:xfrm>
            <a:off x="3189767" y="6415062"/>
            <a:ext cx="526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https://www.apple.com/ca/healthcare/health-records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A9FB75-14D3-9D74-1E43-8E7866C27E4D}"/>
              </a:ext>
            </a:extLst>
          </p:cNvPr>
          <p:cNvSpPr/>
          <p:nvPr/>
        </p:nvSpPr>
        <p:spPr>
          <a:xfrm>
            <a:off x="-22140" y="-22500"/>
            <a:ext cx="12192000" cy="960151"/>
          </a:xfrm>
          <a:prstGeom prst="rect">
            <a:avLst/>
          </a:prstGeom>
          <a:solidFill>
            <a:srgbClr val="1B42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Sample iPhone Health Screens</a:t>
            </a:r>
            <a:endParaRPr lang="en-US" sz="2400" i="1" dirty="0">
              <a:solidFill>
                <a:schemeClr val="bg1"/>
              </a:solidFill>
              <a:latin typeface="Helvetica Oblique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653232-906A-DAB1-57C2-66F02C17F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756" y="1046064"/>
            <a:ext cx="8165805" cy="532520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2D4AF62-F08C-E6E7-AD60-929BE8BC293E}"/>
              </a:ext>
            </a:extLst>
          </p:cNvPr>
          <p:cNvSpPr/>
          <p:nvPr/>
        </p:nvSpPr>
        <p:spPr>
          <a:xfrm>
            <a:off x="1818797" y="4405689"/>
            <a:ext cx="1225040" cy="7511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BAC2AC-BB07-CF94-8214-21025B69A80E}"/>
              </a:ext>
            </a:extLst>
          </p:cNvPr>
          <p:cNvSpPr/>
          <p:nvPr/>
        </p:nvSpPr>
        <p:spPr>
          <a:xfrm>
            <a:off x="4492868" y="5060802"/>
            <a:ext cx="1684643" cy="6276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F0A624-2B8B-8D73-A156-CBE03B3C1612}"/>
              </a:ext>
            </a:extLst>
          </p:cNvPr>
          <p:cNvSpPr/>
          <p:nvPr/>
        </p:nvSpPr>
        <p:spPr>
          <a:xfrm>
            <a:off x="4482235" y="2126512"/>
            <a:ext cx="1336627" cy="28258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0355E2-FE31-3FF9-4C0B-AC7E5618DB5F}"/>
              </a:ext>
            </a:extLst>
          </p:cNvPr>
          <p:cNvSpPr/>
          <p:nvPr/>
        </p:nvSpPr>
        <p:spPr>
          <a:xfrm>
            <a:off x="7213420" y="3604435"/>
            <a:ext cx="1684187" cy="131605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92E92-7B5F-8259-6470-B5C762CF9BE6}"/>
              </a:ext>
            </a:extLst>
          </p:cNvPr>
          <p:cNvSpPr txBox="1"/>
          <p:nvPr/>
        </p:nvSpPr>
        <p:spPr>
          <a:xfrm>
            <a:off x="237466" y="4464924"/>
            <a:ext cx="955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Sleep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Monitor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5FD80F-40AD-1744-7D73-7B9C9D068B7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331353" y="4781257"/>
            <a:ext cx="487444" cy="68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0580EF-659E-0DBE-2E80-04DCE08D62BD}"/>
              </a:ext>
            </a:extLst>
          </p:cNvPr>
          <p:cNvSpPr txBox="1"/>
          <p:nvPr/>
        </p:nvSpPr>
        <p:spPr>
          <a:xfrm>
            <a:off x="9903021" y="1389900"/>
            <a:ext cx="2266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FHIR Data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from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Widell Medical Center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D91EA1-FAA5-0B8C-A4BB-556272479D34}"/>
              </a:ext>
            </a:extLst>
          </p:cNvPr>
          <p:cNvCxnSpPr>
            <a:cxnSpLocks/>
          </p:cNvCxnSpPr>
          <p:nvPr/>
        </p:nvCxnSpPr>
        <p:spPr>
          <a:xfrm flipH="1">
            <a:off x="5818862" y="1743740"/>
            <a:ext cx="4665834" cy="8190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AC8399-F65A-F785-099B-07C1D6D4D931}"/>
              </a:ext>
            </a:extLst>
          </p:cNvPr>
          <p:cNvSpPr txBox="1"/>
          <p:nvPr/>
        </p:nvSpPr>
        <p:spPr>
          <a:xfrm>
            <a:off x="10140115" y="5211996"/>
            <a:ext cx="1798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 FHIR Data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From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Another Provider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3A8CED-F5AE-306F-BB83-2E222111F94F}"/>
              </a:ext>
            </a:extLst>
          </p:cNvPr>
          <p:cNvCxnSpPr>
            <a:cxnSpLocks/>
            <a:stCxn id="16" idx="1"/>
            <a:endCxn id="9" idx="3"/>
          </p:cNvCxnSpPr>
          <p:nvPr/>
        </p:nvCxnSpPr>
        <p:spPr>
          <a:xfrm flipH="1" flipV="1">
            <a:off x="6177511" y="5374611"/>
            <a:ext cx="3962604" cy="2990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0E2BA21-6400-597B-74A0-456CCA179C5B}"/>
              </a:ext>
            </a:extLst>
          </p:cNvPr>
          <p:cNvSpPr txBox="1"/>
          <p:nvPr/>
        </p:nvSpPr>
        <p:spPr>
          <a:xfrm>
            <a:off x="9768966" y="3389581"/>
            <a:ext cx="2494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Verified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FHIR  Vaccination Report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from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Widell Medical Center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8026D5-67C4-4CD7-7911-2B924A4C0598}"/>
              </a:ext>
            </a:extLst>
          </p:cNvPr>
          <p:cNvCxnSpPr>
            <a:cxnSpLocks/>
          </p:cNvCxnSpPr>
          <p:nvPr/>
        </p:nvCxnSpPr>
        <p:spPr>
          <a:xfrm flipH="1">
            <a:off x="8897607" y="4125433"/>
            <a:ext cx="114245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59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/>
      <p:bldP spid="14" grpId="0"/>
      <p:bldP spid="16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0">
            <a:extLst>
              <a:ext uri="{FF2B5EF4-FFF2-40B4-BE49-F238E27FC236}">
                <a16:creationId xmlns:a16="http://schemas.microsoft.com/office/drawing/2014/main" id="{3EE948EE-3DB6-47C2-B74F-740D0B7E69B8}"/>
              </a:ext>
            </a:extLst>
          </p:cNvPr>
          <p:cNvSpPr txBox="1"/>
          <p:nvPr/>
        </p:nvSpPr>
        <p:spPr>
          <a:xfrm>
            <a:off x="243754" y="1467280"/>
            <a:ext cx="2193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1B4259"/>
                </a:solidFill>
                <a:latin typeface="Helvetica" pitchFamily="2" charset="0"/>
              </a:rPr>
              <a:t>US Government </a:t>
            </a:r>
          </a:p>
          <a:p>
            <a:pPr algn="ctr"/>
            <a:r>
              <a:rPr lang="en-US" sz="2000" b="1" dirty="0">
                <a:solidFill>
                  <a:srgbClr val="1B4259"/>
                </a:solidFill>
                <a:latin typeface="Helvetica" pitchFamily="2" charset="0"/>
              </a:rPr>
              <a:t>Agencies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36C85E8F-AB82-4C2E-B7AF-661549366756}"/>
              </a:ext>
            </a:extLst>
          </p:cNvPr>
          <p:cNvSpPr txBox="1"/>
          <p:nvPr/>
        </p:nvSpPr>
        <p:spPr>
          <a:xfrm>
            <a:off x="507448" y="3885150"/>
            <a:ext cx="16658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1B4259"/>
                </a:solidFill>
                <a:latin typeface="Helvetica" pitchFamily="2" charset="0"/>
              </a:rPr>
              <a:t>FHIR </a:t>
            </a:r>
          </a:p>
          <a:p>
            <a:pPr algn="ctr"/>
            <a:r>
              <a:rPr lang="en-US" sz="2000" b="1" dirty="0">
                <a:solidFill>
                  <a:srgbClr val="1B4259"/>
                </a:solidFill>
                <a:latin typeface="Helvetica" pitchFamily="2" charset="0"/>
              </a:rPr>
              <a:t>Accelerator </a:t>
            </a:r>
          </a:p>
          <a:p>
            <a:pPr algn="ctr"/>
            <a:r>
              <a:rPr lang="en-US" sz="2000" b="1" dirty="0">
                <a:solidFill>
                  <a:srgbClr val="1B4259"/>
                </a:solidFill>
                <a:latin typeface="Helvetica" pitchFamily="2" charset="0"/>
              </a:rPr>
              <a:t>Projects</a:t>
            </a: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2525E31C-22D3-4E04-A5ED-38BD4E303AC3}"/>
              </a:ext>
            </a:extLst>
          </p:cNvPr>
          <p:cNvSpPr txBox="1"/>
          <p:nvPr/>
        </p:nvSpPr>
        <p:spPr>
          <a:xfrm>
            <a:off x="393635" y="5304135"/>
            <a:ext cx="18934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1B4259"/>
                </a:solidFill>
                <a:latin typeface="Helvetica" pitchFamily="2" charset="0"/>
              </a:rPr>
              <a:t>Industry</a:t>
            </a:r>
          </a:p>
          <a:p>
            <a:pPr algn="ctr"/>
            <a:r>
              <a:rPr lang="en-US" sz="2000" b="1" dirty="0">
                <a:solidFill>
                  <a:srgbClr val="1B4259"/>
                </a:solidFill>
                <a:latin typeface="Helvetica" pitchFamily="2" charset="0"/>
              </a:rPr>
              <a:t>Standards</a:t>
            </a:r>
          </a:p>
          <a:p>
            <a:pPr algn="ctr"/>
            <a:r>
              <a:rPr lang="en-US" sz="2000" b="1" dirty="0">
                <a:solidFill>
                  <a:srgbClr val="1B4259"/>
                </a:solidFill>
                <a:latin typeface="Helvetica" pitchFamily="2" charset="0"/>
              </a:rPr>
              <a:t>Organizations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592C0E2-2225-432B-AB53-2B8FBEC3EC42}"/>
              </a:ext>
            </a:extLst>
          </p:cNvPr>
          <p:cNvSpPr/>
          <p:nvPr/>
        </p:nvSpPr>
        <p:spPr>
          <a:xfrm>
            <a:off x="2725989" y="1341995"/>
            <a:ext cx="6757929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id="{16B4C399-1BED-450F-9F0F-A9D0A8B70DE8}"/>
              </a:ext>
            </a:extLst>
          </p:cNvPr>
          <p:cNvSpPr txBox="1"/>
          <p:nvPr/>
        </p:nvSpPr>
        <p:spPr>
          <a:xfrm>
            <a:off x="3209037" y="1403550"/>
            <a:ext cx="22124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latin typeface="Helvetica" pitchFamily="2" charset="0"/>
              </a:rPr>
              <a:t>ONC</a:t>
            </a:r>
          </a:p>
          <a:p>
            <a:pPr algn="ctr"/>
            <a:r>
              <a:rPr lang="en-US" sz="1600" dirty="0">
                <a:latin typeface="Helvetica" pitchFamily="2" charset="0"/>
              </a:rPr>
              <a:t>Coordinate Exchange </a:t>
            </a:r>
          </a:p>
          <a:p>
            <a:pPr algn="ctr"/>
            <a:r>
              <a:rPr lang="en-US" sz="1600" dirty="0">
                <a:latin typeface="Helvetica" pitchFamily="2" charset="0"/>
              </a:rPr>
              <a:t>of Healthcare Data</a:t>
            </a:r>
          </a:p>
        </p:txBody>
      </p:sp>
      <p:sp>
        <p:nvSpPr>
          <p:cNvPr id="57" name="TextBox 9">
            <a:extLst>
              <a:ext uri="{FF2B5EF4-FFF2-40B4-BE49-F238E27FC236}">
                <a16:creationId xmlns:a16="http://schemas.microsoft.com/office/drawing/2014/main" id="{D69DEB9D-76C1-4AB4-81FF-988FDD23BD5A}"/>
              </a:ext>
            </a:extLst>
          </p:cNvPr>
          <p:cNvSpPr txBox="1"/>
          <p:nvPr/>
        </p:nvSpPr>
        <p:spPr>
          <a:xfrm>
            <a:off x="6012551" y="1403550"/>
            <a:ext cx="2988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latin typeface="Helvetica" pitchFamily="2" charset="0"/>
              </a:rPr>
              <a:t>CMS</a:t>
            </a:r>
          </a:p>
          <a:p>
            <a:pPr algn="ctr"/>
            <a:r>
              <a:rPr lang="en-US" sz="1600" dirty="0">
                <a:latin typeface="Helvetica" pitchFamily="2" charset="0"/>
              </a:rPr>
              <a:t>Administer Medicare, Medicaid</a:t>
            </a:r>
          </a:p>
          <a:p>
            <a:pPr algn="ctr"/>
            <a:r>
              <a:rPr lang="en-US" sz="1600" dirty="0">
                <a:latin typeface="Helvetica" pitchFamily="2" charset="0"/>
              </a:rPr>
              <a:t>CHIP, Insurance Marketplaces</a:t>
            </a:r>
          </a:p>
        </p:txBody>
      </p:sp>
      <p:sp>
        <p:nvSpPr>
          <p:cNvPr id="49" name="TextBox 1">
            <a:extLst>
              <a:ext uri="{FF2B5EF4-FFF2-40B4-BE49-F238E27FC236}">
                <a16:creationId xmlns:a16="http://schemas.microsoft.com/office/drawing/2014/main" id="{09936074-AF2A-4D8B-95BC-3DC6424F17F6}"/>
              </a:ext>
            </a:extLst>
          </p:cNvPr>
          <p:cNvSpPr txBox="1"/>
          <p:nvPr/>
        </p:nvSpPr>
        <p:spPr>
          <a:xfrm>
            <a:off x="9796236" y="1495571"/>
            <a:ext cx="1878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1D988C"/>
                </a:solidFill>
                <a:latin typeface="Helvetica" pitchFamily="2" charset="0"/>
              </a:rPr>
              <a:t>Set Interoperability Rules</a:t>
            </a:r>
          </a:p>
        </p:txBody>
      </p:sp>
      <p:sp>
        <p:nvSpPr>
          <p:cNvPr id="50" name="TextBox 27">
            <a:extLst>
              <a:ext uri="{FF2B5EF4-FFF2-40B4-BE49-F238E27FC236}">
                <a16:creationId xmlns:a16="http://schemas.microsoft.com/office/drawing/2014/main" id="{04E2348C-7EF1-40EB-B8F8-9654A8AC2385}"/>
              </a:ext>
            </a:extLst>
          </p:cNvPr>
          <p:cNvSpPr txBox="1"/>
          <p:nvPr/>
        </p:nvSpPr>
        <p:spPr>
          <a:xfrm>
            <a:off x="580224" y="2735058"/>
            <a:ext cx="1520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1B4259"/>
                </a:solidFill>
                <a:latin typeface="Helvetica" pitchFamily="2" charset="0"/>
              </a:rPr>
              <a:t>FHIR</a:t>
            </a:r>
          </a:p>
          <a:p>
            <a:pPr algn="ctr"/>
            <a:r>
              <a:rPr lang="en-US" sz="2000" b="1" dirty="0">
                <a:solidFill>
                  <a:srgbClr val="1B4259"/>
                </a:solidFill>
                <a:latin typeface="Helvetica" pitchFamily="2" charset="0"/>
              </a:rPr>
              <a:t>Taskforces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452DF5-4B80-BA4B-96BB-06502051F1DF}"/>
              </a:ext>
            </a:extLst>
          </p:cNvPr>
          <p:cNvGrpSpPr/>
          <p:nvPr/>
        </p:nvGrpSpPr>
        <p:grpSpPr>
          <a:xfrm>
            <a:off x="2721070" y="2644357"/>
            <a:ext cx="6767766" cy="954107"/>
            <a:chOff x="2536372" y="2371143"/>
            <a:chExt cx="6767766" cy="95410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CEE1667-B017-45BF-A9B1-AA598C36E272}"/>
                </a:ext>
              </a:extLst>
            </p:cNvPr>
            <p:cNvSpPr/>
            <p:nvPr/>
          </p:nvSpPr>
          <p:spPr>
            <a:xfrm>
              <a:off x="2536372" y="2371143"/>
              <a:ext cx="6767766" cy="9541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TextBox 30">
              <a:extLst>
                <a:ext uri="{FF2B5EF4-FFF2-40B4-BE49-F238E27FC236}">
                  <a16:creationId xmlns:a16="http://schemas.microsoft.com/office/drawing/2014/main" id="{957A0517-D9C2-4FE3-8490-933E8895BE7F}"/>
                </a:ext>
              </a:extLst>
            </p:cNvPr>
            <p:cNvSpPr txBox="1"/>
            <p:nvPr/>
          </p:nvSpPr>
          <p:spPr>
            <a:xfrm>
              <a:off x="4467325" y="2678919"/>
              <a:ext cx="29058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Helvetica" pitchFamily="2" charset="0"/>
                </a:rPr>
                <a:t>ONC FHIR at Scale Taskforce</a:t>
              </a:r>
            </a:p>
          </p:txBody>
        </p:sp>
      </p:grpSp>
      <p:sp>
        <p:nvSpPr>
          <p:cNvPr id="53" name="TextBox 38">
            <a:extLst>
              <a:ext uri="{FF2B5EF4-FFF2-40B4-BE49-F238E27FC236}">
                <a16:creationId xmlns:a16="http://schemas.microsoft.com/office/drawing/2014/main" id="{293C3C72-F0A2-4E29-B51E-7A7DE9D14D32}"/>
              </a:ext>
            </a:extLst>
          </p:cNvPr>
          <p:cNvSpPr txBox="1"/>
          <p:nvPr/>
        </p:nvSpPr>
        <p:spPr>
          <a:xfrm>
            <a:off x="9658068" y="2683078"/>
            <a:ext cx="2154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1D988C"/>
                </a:solidFill>
                <a:latin typeface="Helvetica" pitchFamily="2" charset="0"/>
              </a:rPr>
              <a:t>Investigate</a:t>
            </a:r>
          </a:p>
          <a:p>
            <a:pPr algn="ctr"/>
            <a:r>
              <a:rPr lang="en-US" sz="1600" dirty="0">
                <a:solidFill>
                  <a:srgbClr val="1D988C"/>
                </a:solidFill>
                <a:latin typeface="Helvetica" pitchFamily="2" charset="0"/>
              </a:rPr>
              <a:t>Scalability of FHIR Deployment </a:t>
            </a:r>
          </a:p>
        </p:txBody>
      </p:sp>
      <p:sp>
        <p:nvSpPr>
          <p:cNvPr id="54" name="TextBox 39">
            <a:extLst>
              <a:ext uri="{FF2B5EF4-FFF2-40B4-BE49-F238E27FC236}">
                <a16:creationId xmlns:a16="http://schemas.microsoft.com/office/drawing/2014/main" id="{F30CB3A2-23E2-4A5D-8BE0-98A5F08844AF}"/>
              </a:ext>
            </a:extLst>
          </p:cNvPr>
          <p:cNvSpPr txBox="1"/>
          <p:nvPr/>
        </p:nvSpPr>
        <p:spPr>
          <a:xfrm>
            <a:off x="9506401" y="3943684"/>
            <a:ext cx="2458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1D988C"/>
                </a:solidFill>
                <a:latin typeface="Helvetica" pitchFamily="2" charset="0"/>
              </a:rPr>
              <a:t>Create FHIR Implementation Guides for Use Cases </a:t>
            </a:r>
          </a:p>
        </p:txBody>
      </p:sp>
      <p:sp>
        <p:nvSpPr>
          <p:cNvPr id="55" name="TextBox 40">
            <a:extLst>
              <a:ext uri="{FF2B5EF4-FFF2-40B4-BE49-F238E27FC236}">
                <a16:creationId xmlns:a16="http://schemas.microsoft.com/office/drawing/2014/main" id="{398DEB49-5DE1-4519-AD97-78274AB8A51B}"/>
              </a:ext>
            </a:extLst>
          </p:cNvPr>
          <p:cNvSpPr txBox="1"/>
          <p:nvPr/>
        </p:nvSpPr>
        <p:spPr>
          <a:xfrm>
            <a:off x="9611580" y="5470259"/>
            <a:ext cx="2247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1D988C"/>
                </a:solidFill>
                <a:latin typeface="Helvetica" pitchFamily="2" charset="0"/>
              </a:rPr>
              <a:t>Create </a:t>
            </a:r>
          </a:p>
          <a:p>
            <a:pPr algn="ctr"/>
            <a:r>
              <a:rPr lang="en-US" sz="1600" dirty="0">
                <a:solidFill>
                  <a:srgbClr val="1D988C"/>
                </a:solidFill>
                <a:latin typeface="Helvetica" pitchFamily="2" charset="0"/>
              </a:rPr>
              <a:t>Base Standards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8DCF6E-CBC9-8149-A0C4-F4415A3B5D78}"/>
              </a:ext>
            </a:extLst>
          </p:cNvPr>
          <p:cNvSpPr/>
          <p:nvPr/>
        </p:nvSpPr>
        <p:spPr>
          <a:xfrm>
            <a:off x="0" y="0"/>
            <a:ext cx="12192000" cy="960151"/>
          </a:xfrm>
          <a:prstGeom prst="rect">
            <a:avLst/>
          </a:prstGeom>
          <a:solidFill>
            <a:srgbClr val="1B42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FHIR Interoperability Standards Ecosystem</a:t>
            </a:r>
            <a:endParaRPr lang="en-US" sz="2400" i="1" dirty="0">
              <a:solidFill>
                <a:schemeClr val="bg1"/>
              </a:solidFill>
              <a:latin typeface="Helvetica Oblique" pitchFamily="2" charset="0"/>
            </a:endParaRP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6ED8D6A8-C1E8-D847-AD0C-C61E2C423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" y="6462605"/>
            <a:ext cx="2743200" cy="365125"/>
          </a:xfrm>
        </p:spPr>
        <p:txBody>
          <a:bodyPr/>
          <a:lstStyle/>
          <a:p>
            <a:fld id="{1D54A86B-3E69-004D-9B51-E3F4071261EA}" type="slidenum">
              <a:rPr lang="en-US" smtClean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7</a:t>
            </a:fld>
            <a:endParaRPr lang="en-US" dirty="0">
              <a:solidFill>
                <a:schemeClr val="bg1">
                  <a:lumMod val="7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B3460A-1FDF-4D88-9144-974A63B30626}"/>
              </a:ext>
            </a:extLst>
          </p:cNvPr>
          <p:cNvGrpSpPr/>
          <p:nvPr/>
        </p:nvGrpSpPr>
        <p:grpSpPr>
          <a:xfrm>
            <a:off x="2781300" y="5206393"/>
            <a:ext cx="6800050" cy="1150986"/>
            <a:chOff x="2781300" y="5206393"/>
            <a:chExt cx="6800050" cy="115098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0A401F0-3156-49C0-83FE-B6826BACB688}"/>
                </a:ext>
              </a:extLst>
            </p:cNvPr>
            <p:cNvSpPr/>
            <p:nvPr/>
          </p:nvSpPr>
          <p:spPr>
            <a:xfrm>
              <a:off x="2781300" y="5206393"/>
              <a:ext cx="6800050" cy="11509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TextBox 10">
              <a:extLst>
                <a:ext uri="{FF2B5EF4-FFF2-40B4-BE49-F238E27FC236}">
                  <a16:creationId xmlns:a16="http://schemas.microsoft.com/office/drawing/2014/main" id="{D2972EB7-7884-4A70-BF34-9E747FD53F48}"/>
                </a:ext>
              </a:extLst>
            </p:cNvPr>
            <p:cNvSpPr txBox="1"/>
            <p:nvPr/>
          </p:nvSpPr>
          <p:spPr>
            <a:xfrm>
              <a:off x="3516041" y="5612609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Helvetica" pitchFamily="2" charset="0"/>
                </a:rPr>
                <a:t>HL7</a:t>
              </a:r>
            </a:p>
          </p:txBody>
        </p:sp>
        <p:sp>
          <p:nvSpPr>
            <p:cNvPr id="44" name="TextBox 11">
              <a:extLst>
                <a:ext uri="{FF2B5EF4-FFF2-40B4-BE49-F238E27FC236}">
                  <a16:creationId xmlns:a16="http://schemas.microsoft.com/office/drawing/2014/main" id="{139BF583-D57B-4439-A79B-37B9E78D9F04}"/>
                </a:ext>
              </a:extLst>
            </p:cNvPr>
            <p:cNvSpPr txBox="1"/>
            <p:nvPr/>
          </p:nvSpPr>
          <p:spPr>
            <a:xfrm>
              <a:off x="6939449" y="5586947"/>
              <a:ext cx="8691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Helvetica" pitchFamily="2" charset="0"/>
                </a:rPr>
                <a:t>DICOM</a:t>
              </a:r>
            </a:p>
          </p:txBody>
        </p:sp>
        <p:sp>
          <p:nvSpPr>
            <p:cNvPr id="45" name="TextBox 12">
              <a:extLst>
                <a:ext uri="{FF2B5EF4-FFF2-40B4-BE49-F238E27FC236}">
                  <a16:creationId xmlns:a16="http://schemas.microsoft.com/office/drawing/2014/main" id="{CE7BE18F-E559-4A78-AF40-EFE2EA22A9A1}"/>
                </a:ext>
              </a:extLst>
            </p:cNvPr>
            <p:cNvSpPr txBox="1"/>
            <p:nvPr/>
          </p:nvSpPr>
          <p:spPr>
            <a:xfrm>
              <a:off x="5712879" y="5586947"/>
              <a:ext cx="6511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Helvetica" pitchFamily="2" charset="0"/>
                </a:rPr>
                <a:t>IEEE</a:t>
              </a:r>
            </a:p>
          </p:txBody>
        </p:sp>
        <p:sp>
          <p:nvSpPr>
            <p:cNvPr id="46" name="TextBox 13">
              <a:extLst>
                <a:ext uri="{FF2B5EF4-FFF2-40B4-BE49-F238E27FC236}">
                  <a16:creationId xmlns:a16="http://schemas.microsoft.com/office/drawing/2014/main" id="{3C669E82-EE69-40F0-8D04-ADBB611546D7}"/>
                </a:ext>
              </a:extLst>
            </p:cNvPr>
            <p:cNvSpPr txBox="1"/>
            <p:nvPr/>
          </p:nvSpPr>
          <p:spPr>
            <a:xfrm>
              <a:off x="4643890" y="5593369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Helvetica" pitchFamily="2" charset="0"/>
                </a:rPr>
                <a:t>IHE</a:t>
              </a:r>
            </a:p>
          </p:txBody>
        </p:sp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D4010D29-7919-4174-A3B4-A631EA6933AC}"/>
                </a:ext>
              </a:extLst>
            </p:cNvPr>
            <p:cNvSpPr txBox="1"/>
            <p:nvPr/>
          </p:nvSpPr>
          <p:spPr>
            <a:xfrm>
              <a:off x="8250355" y="5586947"/>
              <a:ext cx="6767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Helvetica" pitchFamily="2" charset="0"/>
                </a:rPr>
                <a:t>OMG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FDD2005-AC33-4C49-9F51-072687F9C4F1}"/>
              </a:ext>
            </a:extLst>
          </p:cNvPr>
          <p:cNvGrpSpPr/>
          <p:nvPr/>
        </p:nvGrpSpPr>
        <p:grpSpPr>
          <a:xfrm>
            <a:off x="2752413" y="3854617"/>
            <a:ext cx="6836212" cy="1049571"/>
            <a:chOff x="2752413" y="3854617"/>
            <a:chExt cx="6836212" cy="104957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0123DFC-DFE9-4850-A6AD-D9DB75897EF6}"/>
                </a:ext>
              </a:extLst>
            </p:cNvPr>
            <p:cNvSpPr/>
            <p:nvPr/>
          </p:nvSpPr>
          <p:spPr>
            <a:xfrm>
              <a:off x="2752413" y="3854617"/>
              <a:ext cx="6836212" cy="10495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89569FC7-6CFB-4BD5-B68B-4798CDAE7D8C}"/>
                </a:ext>
              </a:extLst>
            </p:cNvPr>
            <p:cNvSpPr txBox="1"/>
            <p:nvPr/>
          </p:nvSpPr>
          <p:spPr>
            <a:xfrm>
              <a:off x="2771921" y="4210125"/>
              <a:ext cx="10166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Helvetica" pitchFamily="2" charset="0"/>
                </a:rPr>
                <a:t>Argonaut</a:t>
              </a:r>
            </a:p>
          </p:txBody>
        </p:sp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E1791D6E-81C0-41D9-972C-C1EB8B927AAE}"/>
                </a:ext>
              </a:extLst>
            </p:cNvPr>
            <p:cNvSpPr txBox="1"/>
            <p:nvPr/>
          </p:nvSpPr>
          <p:spPr>
            <a:xfrm>
              <a:off x="5928276" y="4210125"/>
              <a:ext cx="8098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Helvetica" pitchFamily="2" charset="0"/>
                </a:rPr>
                <a:t>CodeX</a:t>
              </a:r>
            </a:p>
          </p:txBody>
        </p:sp>
        <p:sp>
          <p:nvSpPr>
            <p:cNvPr id="34" name="TextBox 16">
              <a:extLst>
                <a:ext uri="{FF2B5EF4-FFF2-40B4-BE49-F238E27FC236}">
                  <a16:creationId xmlns:a16="http://schemas.microsoft.com/office/drawing/2014/main" id="{3DCAE702-7D6B-4B2A-B36A-2DFF47B8091C}"/>
                </a:ext>
              </a:extLst>
            </p:cNvPr>
            <p:cNvSpPr txBox="1"/>
            <p:nvPr/>
          </p:nvSpPr>
          <p:spPr>
            <a:xfrm>
              <a:off x="4967814" y="4210125"/>
              <a:ext cx="8210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Helvetica" pitchFamily="2" charset="0"/>
                </a:rPr>
                <a:t>CARIN</a:t>
              </a:r>
            </a:p>
          </p:txBody>
        </p:sp>
        <p:sp>
          <p:nvSpPr>
            <p:cNvPr id="39" name="TextBox 17">
              <a:extLst>
                <a:ext uri="{FF2B5EF4-FFF2-40B4-BE49-F238E27FC236}">
                  <a16:creationId xmlns:a16="http://schemas.microsoft.com/office/drawing/2014/main" id="{747829EB-C21A-4C84-80E1-23FBCEBCCE6B}"/>
                </a:ext>
              </a:extLst>
            </p:cNvPr>
            <p:cNvSpPr txBox="1"/>
            <p:nvPr/>
          </p:nvSpPr>
          <p:spPr>
            <a:xfrm>
              <a:off x="3913387" y="4210125"/>
              <a:ext cx="9425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Helvetica" pitchFamily="2" charset="0"/>
                </a:rPr>
                <a:t>Da Vinci</a:t>
              </a:r>
            </a:p>
          </p:txBody>
        </p:sp>
        <p:sp>
          <p:nvSpPr>
            <p:cNvPr id="40" name="TextBox 18">
              <a:extLst>
                <a:ext uri="{FF2B5EF4-FFF2-40B4-BE49-F238E27FC236}">
                  <a16:creationId xmlns:a16="http://schemas.microsoft.com/office/drawing/2014/main" id="{F2A85FE7-4EF7-4E86-882C-B2C7BDCC302F}"/>
                </a:ext>
              </a:extLst>
            </p:cNvPr>
            <p:cNvSpPr txBox="1"/>
            <p:nvPr/>
          </p:nvSpPr>
          <p:spPr>
            <a:xfrm>
              <a:off x="6842768" y="4210125"/>
              <a:ext cx="8354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Helvetica" pitchFamily="2" charset="0"/>
                </a:rPr>
                <a:t>Gravity</a:t>
              </a:r>
            </a:p>
          </p:txBody>
        </p:sp>
        <p:sp>
          <p:nvSpPr>
            <p:cNvPr id="41" name="TextBox 19">
              <a:extLst>
                <a:ext uri="{FF2B5EF4-FFF2-40B4-BE49-F238E27FC236}">
                  <a16:creationId xmlns:a16="http://schemas.microsoft.com/office/drawing/2014/main" id="{0C59A886-89F8-4156-B2AC-EB6E642C3ACA}"/>
                </a:ext>
              </a:extLst>
            </p:cNvPr>
            <p:cNvSpPr txBox="1"/>
            <p:nvPr/>
          </p:nvSpPr>
          <p:spPr>
            <a:xfrm>
              <a:off x="7849187" y="4210125"/>
              <a:ext cx="8023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Helvetica" pitchFamily="2" charset="0"/>
                </a:rPr>
                <a:t>Vulcan</a:t>
              </a:r>
            </a:p>
          </p:txBody>
        </p: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8A307CBA-333C-4F0A-AD30-926E6418E0F7}"/>
                </a:ext>
              </a:extLst>
            </p:cNvPr>
            <p:cNvSpPr txBox="1"/>
            <p:nvPr/>
          </p:nvSpPr>
          <p:spPr>
            <a:xfrm>
              <a:off x="8679279" y="4210125"/>
              <a:ext cx="7521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Helvetica" pitchFamily="2" charset="0"/>
                </a:rPr>
                <a:t>Helios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123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58" grpId="0" animBg="1"/>
      <p:bldP spid="56" grpId="0"/>
      <p:bldP spid="57" grpId="0"/>
      <p:bldP spid="49" grpId="0"/>
      <p:bldP spid="50" grpId="0"/>
      <p:bldP spid="53" grpId="0"/>
      <p:bldP spid="54" grpId="0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3C0F9C-4592-35C1-5C33-C470274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A5D3-CD58-CC41-9ED9-C24FAE3CA40A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79D021-A444-86EA-601B-3CF65397D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69" y="261257"/>
            <a:ext cx="10295509" cy="56675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2AF645-DD9E-E29D-0D42-EDFEFA491127}"/>
              </a:ext>
            </a:extLst>
          </p:cNvPr>
          <p:cNvSpPr txBox="1"/>
          <p:nvPr/>
        </p:nvSpPr>
        <p:spPr>
          <a:xfrm>
            <a:off x="838200" y="6132322"/>
            <a:ext cx="8129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FHIR DevDays 2020 Keynote - Micky Tripathi: </a:t>
            </a:r>
            <a:r>
              <a:rPr lang="en-US" sz="1600" dirty="0">
                <a:hlinkClick r:id="rId3"/>
              </a:rPr>
              <a:t>https://www.youtube.com/watch?v=vcJ03RxE84U</a:t>
            </a:r>
            <a:endParaRPr lang="en-US" sz="16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542B95-429D-F6AE-7CA2-3D3E4A20F6F2}"/>
              </a:ext>
            </a:extLst>
          </p:cNvPr>
          <p:cNvSpPr/>
          <p:nvPr/>
        </p:nvSpPr>
        <p:spPr>
          <a:xfrm>
            <a:off x="2563586" y="2307771"/>
            <a:ext cx="2030185" cy="16328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E06F39-917F-8C40-4BC6-A37C925A507F}"/>
              </a:ext>
            </a:extLst>
          </p:cNvPr>
          <p:cNvSpPr/>
          <p:nvPr/>
        </p:nvSpPr>
        <p:spPr>
          <a:xfrm>
            <a:off x="5328557" y="4668741"/>
            <a:ext cx="2498271" cy="89385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E4D8C4-BB01-D4AC-CDFC-99DAD1A4062E}"/>
              </a:ext>
            </a:extLst>
          </p:cNvPr>
          <p:cNvSpPr/>
          <p:nvPr/>
        </p:nvSpPr>
        <p:spPr>
          <a:xfrm>
            <a:off x="7690762" y="3774883"/>
            <a:ext cx="2650667" cy="7971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1F6A43-A96E-CD39-C84C-BD544957A707}"/>
              </a:ext>
            </a:extLst>
          </p:cNvPr>
          <p:cNvSpPr/>
          <p:nvPr/>
        </p:nvSpPr>
        <p:spPr>
          <a:xfrm>
            <a:off x="0" y="0"/>
            <a:ext cx="12192000" cy="1200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476C9F-6875-4DF0-F1E2-FD89A98028C7}"/>
              </a:ext>
            </a:extLst>
          </p:cNvPr>
          <p:cNvSpPr/>
          <p:nvPr/>
        </p:nvSpPr>
        <p:spPr>
          <a:xfrm>
            <a:off x="0" y="-9169"/>
            <a:ext cx="12192000" cy="960151"/>
          </a:xfrm>
          <a:prstGeom prst="rect">
            <a:avLst/>
          </a:prstGeom>
          <a:solidFill>
            <a:srgbClr val="1B42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Scope of the FHIR Standard</a:t>
            </a:r>
          </a:p>
        </p:txBody>
      </p:sp>
    </p:spTree>
    <p:extLst>
      <p:ext uri="{BB962C8B-B14F-4D97-AF65-F5344CB8AC3E}">
        <p14:creationId xmlns:p14="http://schemas.microsoft.com/office/powerpoint/2010/main" val="389665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4871C5-599C-4836-2630-17EAAC4ED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A5D3-CD58-CC41-9ED9-C24FAE3CA40A}" type="slidenum">
              <a:rPr lang="en-US" smtClean="0"/>
              <a:t>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004D9C-4439-93DC-9BBC-08E808DD4BDE}"/>
              </a:ext>
            </a:extLst>
          </p:cNvPr>
          <p:cNvGrpSpPr/>
          <p:nvPr/>
        </p:nvGrpSpPr>
        <p:grpSpPr>
          <a:xfrm>
            <a:off x="682720" y="45393"/>
            <a:ext cx="10711542" cy="5650731"/>
            <a:chOff x="740229" y="425224"/>
            <a:chExt cx="10711542" cy="53073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D9D70A-8639-AF53-5BA5-25C554A31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6543" y="631372"/>
              <a:ext cx="9525000" cy="510116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6F50C5B-ED7B-3703-038C-550B222C0B82}"/>
                </a:ext>
              </a:extLst>
            </p:cNvPr>
            <p:cNvSpPr/>
            <p:nvPr/>
          </p:nvSpPr>
          <p:spPr>
            <a:xfrm>
              <a:off x="740229" y="425224"/>
              <a:ext cx="10711542" cy="9790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4BED029-D9E6-5B5E-8276-EDA8D2720558}"/>
              </a:ext>
            </a:extLst>
          </p:cNvPr>
          <p:cNvSpPr txBox="1"/>
          <p:nvPr/>
        </p:nvSpPr>
        <p:spPr>
          <a:xfrm>
            <a:off x="0" y="6020101"/>
            <a:ext cx="9286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Adapted from FHIR DevDays 2020 Keynote - Micky Tripathi: </a:t>
            </a:r>
            <a:r>
              <a:rPr lang="en-US" sz="1600" dirty="0">
                <a:hlinkClick r:id="rId3"/>
              </a:rPr>
              <a:t>https://www.youtube.com/watch?v=vcJ03RxE84U</a:t>
            </a:r>
            <a:endParaRPr lang="en-US" sz="1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F24B9E-DC4A-7FDC-730F-8A1BEC390229}"/>
              </a:ext>
            </a:extLst>
          </p:cNvPr>
          <p:cNvSpPr/>
          <p:nvPr/>
        </p:nvSpPr>
        <p:spPr>
          <a:xfrm>
            <a:off x="1322614" y="4146435"/>
            <a:ext cx="3630386" cy="16328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82B1B8-61F1-46D5-AF4C-70AFC81310B9}"/>
              </a:ext>
            </a:extLst>
          </p:cNvPr>
          <p:cNvSpPr/>
          <p:nvPr/>
        </p:nvSpPr>
        <p:spPr>
          <a:xfrm>
            <a:off x="2612571" y="4680855"/>
            <a:ext cx="631372" cy="2011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C6E5AA-6162-E612-885A-9F7A9F13664A}"/>
              </a:ext>
            </a:extLst>
          </p:cNvPr>
          <p:cNvSpPr txBox="1"/>
          <p:nvPr/>
        </p:nvSpPr>
        <p:spPr>
          <a:xfrm>
            <a:off x="2541772" y="4601279"/>
            <a:ext cx="772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USCDI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167CA5-240C-94DD-F414-7FD27691AF8B}"/>
              </a:ext>
            </a:extLst>
          </p:cNvPr>
          <p:cNvSpPr/>
          <p:nvPr/>
        </p:nvSpPr>
        <p:spPr>
          <a:xfrm>
            <a:off x="2743200" y="5170714"/>
            <a:ext cx="1654629" cy="2776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E87248-0835-6A82-2325-210922258CD8}"/>
              </a:ext>
            </a:extLst>
          </p:cNvPr>
          <p:cNvSpPr/>
          <p:nvPr/>
        </p:nvSpPr>
        <p:spPr>
          <a:xfrm>
            <a:off x="1597478" y="5385922"/>
            <a:ext cx="3080657" cy="201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B2D579-2575-24A6-BE38-10D5085B4BD6}"/>
              </a:ext>
            </a:extLst>
          </p:cNvPr>
          <p:cNvSpPr txBox="1"/>
          <p:nvPr/>
        </p:nvSpPr>
        <p:spPr>
          <a:xfrm>
            <a:off x="2710543" y="5111349"/>
            <a:ext cx="3859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Provider -&gt; Patient, </a:t>
            </a: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Payer -&gt; Patient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55988A-4B51-C62A-55EC-509287DE3D43}"/>
              </a:ext>
            </a:extLst>
          </p:cNvPr>
          <p:cNvSpPr/>
          <p:nvPr/>
        </p:nvSpPr>
        <p:spPr>
          <a:xfrm>
            <a:off x="0" y="12097"/>
            <a:ext cx="12192000" cy="960151"/>
          </a:xfrm>
          <a:prstGeom prst="rect">
            <a:avLst/>
          </a:prstGeom>
          <a:solidFill>
            <a:srgbClr val="1B42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Scope of the ONC/CMS Rules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EFB318-BA69-ED94-BC54-89CC9F5400F8}"/>
              </a:ext>
            </a:extLst>
          </p:cNvPr>
          <p:cNvSpPr txBox="1"/>
          <p:nvPr/>
        </p:nvSpPr>
        <p:spPr>
          <a:xfrm>
            <a:off x="7786777" y="1561985"/>
            <a:ext cx="46366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Create / Update Registry Definition (CURD)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6716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2"/>
  <p:tag name="MMPROD_UIDATA" val="&lt;database version=&quot;11.0&quot;&gt;&lt;object type=&quot;1&quot; unique_id=&quot;10001&quot;&gt;&lt;object type=&quot;2&quot; unique_id=&quot;226397&quot;&gt;&lt;object type=&quot;3&quot; unique_id=&quot;226398&quot;&gt;&lt;property id=&quot;20148&quot; value=&quot;5&quot;/&gt;&lt;property id=&quot;20300&quot; value=&quot;Slide 1 - &amp;quot;EMR: Data Sharing&amp;quot;&quot;/&gt;&lt;property id=&quot;20307&quot; value=&quot;256&quot;/&gt;&lt;/object&gt;&lt;object type=&quot;3&quot; unique_id=&quot;229115&quot;&gt;&lt;property id=&quot;20148&quot; value=&quot;5&quot;/&gt;&lt;property id=&quot;20300&quot; value=&quot;Slide 2 - &amp;quot;FHIR&amp;quot;&quot;/&gt;&lt;property id=&quot;20307&quot; value=&quot;257&quot;/&gt;&lt;/object&gt;&lt;object type=&quot;3&quot; unique_id=&quot;229116&quot;&gt;&lt;property id=&quot;20148&quot; value=&quot;5&quot;/&gt;&lt;property id=&quot;20300&quot; value=&quot;Slide 11 - &amp;quot;FHIR - Resource&amp;quot;&quot;/&gt;&lt;property id=&quot;20307&quot; value=&quot;258&quot;/&gt;&lt;/object&gt;&lt;object type=&quot;3&quot; unique_id=&quot;229117&quot;&gt;&lt;property id=&quot;20148&quot; value=&quot;5&quot;/&gt;&lt;property id=&quot;20300&quot; value=&quot;Slide 10 - &amp;quot;Why FHIR&amp;quot;&quot;/&gt;&lt;property id=&quot;20307&quot; value=&quot;259&quot;/&gt;&lt;/object&gt;&lt;object type=&quot;3&quot; unique_id=&quot;229166&quot;&gt;&lt;property id=&quot;20148&quot; value=&quot;5&quot;/&gt;&lt;property id=&quot;20300&quot; value=&quot;Slide 38 - &amp;quot;New FHIR&amp;quot;&quot;/&gt;&lt;property id=&quot;20307&quot; value=&quot;260&quot;/&gt;&lt;/object&gt;&lt;object type=&quot;3&quot; unique_id=&quot;229167&quot;&gt;&lt;property id=&quot;20148&quot; value=&quot;5&quot;/&gt;&lt;property id=&quot;20300&quot; value=&quot;Slide 40 - &amp;quot;RESTful API&amp;quot;&quot;/&gt;&lt;property id=&quot;20307&quot; value=&quot;261&quot;/&gt;&lt;/object&gt;&lt;object type=&quot;3&quot; unique_id=&quot;229168&quot;&gt;&lt;property id=&quot;20148&quot; value=&quot;5&quot;/&gt;&lt;property id=&quot;20300&quot; value=&quot;Slide 41 - &amp;quot;SOAP vs REST&amp;quot;&quot;/&gt;&lt;property id=&quot;20307&quot; value=&quot;262&quot;/&gt;&lt;/object&gt;&lt;object type=&quot;3&quot; unique_id=&quot;229196&quot;&gt;&lt;property id=&quot;20148&quot; value=&quot;5&quot;/&gt;&lt;property id=&quot;20300&quot; value=&quot;Slide 37 - &amp;quot;RESTful API&amp;quot;&quot;/&gt;&lt;property id=&quot;20307&quot; value=&quot;263&quot;/&gt;&lt;/object&gt;&lt;object type=&quot;3&quot; unique_id=&quot;229257&quot;&gt;&lt;property id=&quot;20148&quot; value=&quot;5&quot;/&gt;&lt;property id=&quot;20300&quot; value=&quot;Slide 3 - &amp;quot;Timeline of FHIR&amp;quot;&quot;/&gt;&lt;property id=&quot;20307&quot; value=&quot;264&quot;/&gt;&lt;/object&gt;&lt;object type=&quot;3&quot; unique_id=&quot;229291&quot;&gt;&lt;property id=&quot;20148&quot; value=&quot;5&quot;/&gt;&lt;property id=&quot;20300&quot; value=&quot;Slide 46 - &amp;quot;FHIR Four Components&amp;quot;&quot;/&gt;&lt;property id=&quot;20307&quot; value=&quot;265&quot;/&gt;&lt;/object&gt;&lt;object type=&quot;3&quot; unique_id=&quot;229364&quot;&gt;&lt;property id=&quot;20148&quot; value=&quot;5&quot;/&gt;&lt;property id=&quot;20300&quot; value=&quot;Slide 39 - &amp;quot;Human readable&amp;quot;&quot;/&gt;&lt;property id=&quot;20307&quot; value=&quot;266&quot;/&gt;&lt;/object&gt;&lt;object type=&quot;3&quot; unique_id=&quot;229443&quot;&gt;&lt;property id=&quot;20148&quot; value=&quot;5&quot;/&gt;&lt;property id=&quot;20300&quot; value=&quot;Slide 42 - &amp;quot;Restful&amp;quot;&quot;/&gt;&lt;property id=&quot;20307&quot; value=&quot;267&quot;/&gt;&lt;/object&gt;&lt;object type=&quot;3&quot; unique_id=&quot;229444&quot;&gt;&lt;property id=&quot;20148&quot; value=&quot;5&quot;/&gt;&lt;property id=&quot;20300&quot; value=&quot;Slide 43 - &amp;quot;REST&amp;quot;&quot;/&gt;&lt;property id=&quot;20307&quot; value=&quot;268&quot;/&gt;&lt;/object&gt;&lt;object type=&quot;3&quot; unique_id=&quot;229445&quot;&gt;&lt;property id=&quot;20148&quot; value=&quot;5&quot;/&gt;&lt;property id=&quot;20300&quot; value=&quot;Slide 44 - &amp;quot;RPC vs REST&amp;quot;&quot;/&gt;&lt;property id=&quot;20307&quot; value=&quot;269&quot;/&gt;&lt;/object&gt;&lt;object type=&quot;3&quot; unique_id=&quot;229446&quot;&gt;&lt;property id=&quot;20148&quot; value=&quot;5&quot;/&gt;&lt;property id=&quot;20300&quot; value=&quot;Slide 45 - &amp;quot;RPC vs. REST&amp;quot;&quot;/&gt;&lt;property id=&quot;20307&quot; value=&quot;270&quot;/&gt;&lt;/object&gt;&lt;object type=&quot;3&quot; unique_id=&quot;229498&quot;&gt;&lt;property id=&quot;20148&quot; value=&quot;5&quot;/&gt;&lt;property id=&quot;20300&quot; value=&quot;Slide 7&quot;/&gt;&lt;property id=&quot;20307&quot; value=&quot;271&quot;/&gt;&lt;/object&gt;&lt;object type=&quot;3&quot; unique_id=&quot;229553&quot;&gt;&lt;property id=&quot;20148&quot; value=&quot;5&quot;/&gt;&lt;property id=&quot;20300&quot; value=&quot;Slide 8&quot;/&gt;&lt;property id=&quot;20307&quot; value=&quot;272&quot;/&gt;&lt;/object&gt;&lt;object type=&quot;3&quot; unique_id=&quot;229649&quot;&gt;&lt;property id=&quot;20148&quot; value=&quot;5&quot;/&gt;&lt;property id=&quot;20300&quot; value=&quot;Slide 33 - &amp;quot;FHIR Four Components&amp;quot;&quot;/&gt;&lt;property id=&quot;20307&quot; value=&quot;274&quot;/&gt;&lt;/object&gt;&lt;object type=&quot;3&quot; unique_id=&quot;229650&quot;&gt;&lt;property id=&quot;20148&quot; value=&quot;5&quot;/&gt;&lt;property id=&quot;20300&quot; value=&quot;Slide 47 - &amp;quot;Documents&amp;quot;&quot;/&gt;&lt;property id=&quot;20307&quot; value=&quot;275&quot;/&gt;&lt;/object&gt;&lt;object type=&quot;3&quot; unique_id=&quot;229762&quot;&gt;&lt;property id=&quot;20148&quot; value=&quot;5&quot;/&gt;&lt;property id=&quot;20300&quot; value=&quot;Slide 17 - &amp;quot;FHIR resource&amp;quot;&quot;/&gt;&lt;property id=&quot;20307&quot; value=&quot;276&quot;/&gt;&lt;/object&gt;&lt;object type=&quot;3&quot; unique_id=&quot;230016&quot;&gt;&lt;property id=&quot;20148&quot; value=&quot;5&quot;/&gt;&lt;property id=&quot;20300&quot; value=&quot;Slide 51 - &amp;quot;Document&amp;quot;&quot;/&gt;&lt;property id=&quot;20307&quot; value=&quot;281&quot;/&gt;&lt;/object&gt;&lt;object type=&quot;3&quot; unique_id=&quot;230017&quot;&gt;&lt;property id=&quot;20148&quot; value=&quot;5&quot;/&gt;&lt;property id=&quot;20300&quot; value=&quot;Slide 52&quot;/&gt;&lt;property id=&quot;20307&quot; value=&quot;282&quot;/&gt;&lt;/object&gt;&lt;object type=&quot;3&quot; unique_id=&quot;230018&quot;&gt;&lt;property id=&quot;20148&quot; value=&quot;5&quot;/&gt;&lt;property id=&quot;20300&quot; value=&quot;Slide 53&quot;/&gt;&lt;property id=&quot;20307&quot; value=&quot;283&quot;/&gt;&lt;/object&gt;&lt;object type=&quot;3&quot; unique_id=&quot;230019&quot;&gt;&lt;property id=&quot;20148&quot; value=&quot;5&quot;/&gt;&lt;property id=&quot;20300&quot; value=&quot;Slide 56 - &amp;quot;FHIR Four Components&amp;quot;&quot;/&gt;&lt;property id=&quot;20307&quot; value=&quot;278&quot;/&gt;&lt;/object&gt;&lt;object type=&quot;3&quot; unique_id=&quot;230020&quot;&gt;&lt;property id=&quot;20148&quot; value=&quot;5&quot;/&gt;&lt;property id=&quot;20300&quot; value=&quot;Slide 62 - &amp;quot;FHIR messages&amp;quot;&quot;/&gt;&lt;property id=&quot;20307&quot; value=&quot;277&quot;/&gt;&lt;/object&gt;&lt;object type=&quot;3&quot; unique_id=&quot;230021&quot;&gt;&lt;property id=&quot;20148&quot; value=&quot;5&quot;/&gt;&lt;property id=&quot;20300&quot; value=&quot;Slide 63&quot;/&gt;&lt;property id=&quot;20307&quot; value=&quot;280&quot;/&gt;&lt;/object&gt;&lt;object type=&quot;3&quot; unique_id=&quot;230022&quot;&gt;&lt;property id=&quot;20148&quot; value=&quot;5&quot;/&gt;&lt;property id=&quot;20300&quot; value=&quot;Slide 64&quot;/&gt;&lt;property id=&quot;20307&quot; value=&quot;279&quot;/&gt;&lt;/object&gt;&lt;object type=&quot;3&quot; unique_id=&quot;230111&quot;&gt;&lt;property id=&quot;20148&quot; value=&quot;5&quot;/&gt;&lt;property id=&quot;20300&quot; value=&quot;Slide 50 - &amp;quot;Document&amp;quot;&quot;/&gt;&lt;property id=&quot;20307&quot; value=&quot;284&quot;/&gt;&lt;/object&gt;&lt;object type=&quot;3&quot; unique_id=&quot;230232&quot;&gt;&lt;property id=&quot;20148&quot; value=&quot;5&quot;/&gt;&lt;property id=&quot;20300&quot; value=&quot;Slide 54 - &amp;quot;Document example&amp;quot;&quot;/&gt;&lt;property id=&quot;20307&quot; value=&quot;285&quot;/&gt;&lt;/object&gt;&lt;object type=&quot;3&quot; unique_id=&quot;230233&quot;&gt;&lt;property id=&quot;20148&quot; value=&quot;5&quot;/&gt;&lt;property id=&quot;20300&quot; value=&quot;Slide 55 - &amp;quot;Document example&amp;quot;&quot;/&gt;&lt;property id=&quot;20307&quot; value=&quot;286&quot;/&gt;&lt;/object&gt;&lt;object type=&quot;3&quot; unique_id=&quot;230330&quot;&gt;&lt;property id=&quot;20148&quot; value=&quot;5&quot;/&gt;&lt;property id=&quot;20300&quot; value=&quot;Slide 61&quot;/&gt;&lt;property id=&quot;20307&quot; value=&quot;287&quot;/&gt;&lt;/object&gt;&lt;object type=&quot;3&quot; unique_id=&quot;231525&quot;&gt;&lt;property id=&quot;20148&quot; value=&quot;5&quot;/&gt;&lt;property id=&quot;20300&quot; value=&quot;Slide 4 - &amp;quot;FHIR Manifesto&amp;quot;&quot;/&gt;&lt;property id=&quot;20307&quot; value=&quot;290&quot;/&gt;&lt;/object&gt;&lt;object type=&quot;3&quot; unique_id=&quot;231526&quot;&gt;&lt;property id=&quot;20148&quot; value=&quot;5&quot;/&gt;&lt;property id=&quot;20300&quot; value=&quot;Slide 9 - &amp;quot;Business Case for FHIR&amp;quot;&quot;/&gt;&lt;property id=&quot;20307&quot; value=&quot;292&quot;/&gt;&lt;/object&gt;&lt;object type=&quot;3&quot; unique_id=&quot;231527&quot;&gt;&lt;property id=&quot;20148&quot; value=&quot;5&quot;/&gt;&lt;property id=&quot;20300&quot; value=&quot;Slide 12 - &amp;quot;Resources&amp;quot;&quot;/&gt;&lt;property id=&quot;20307&quot; value=&quot;293&quot;/&gt;&lt;/object&gt;&lt;object type=&quot;3&quot; unique_id=&quot;231528&quot;&gt;&lt;property id=&quot;20148&quot; value=&quot;5&quot;/&gt;&lt;property id=&quot;20300&quot; value=&quot;Slide 13 - &amp;quot;What’s a Resource?&amp;quot;&quot;/&gt;&lt;property id=&quot;20307&quot; value=&quot;294&quot;/&gt;&lt;/object&gt;&lt;object type=&quot;3&quot; unique_id=&quot;231529&quot;&gt;&lt;property id=&quot;20148&quot; value=&quot;5&quot;/&gt;&lt;property id=&quot;20300&quot; value=&quot;Slide 14 - &amp;quot;DSTU Resource List&amp;quot;&quot;/&gt;&lt;property id=&quot;20307&quot; value=&quot;295&quot;/&gt;&lt;/object&gt;&lt;object type=&quot;3&quot; unique_id=&quot;231530&quot;&gt;&lt;property id=&quot;20148&quot; value=&quot;5&quot;/&gt;&lt;property id=&quot;20300&quot; value=&quot;Slide 15 - &amp;quot;Structure of a Resource&amp;quot;&quot;/&gt;&lt;property id=&quot;20307&quot; value=&quot;296&quot;/&gt;&lt;/object&gt;&lt;object type=&quot;3&quot; unique_id=&quot;231531&quot;&gt;&lt;property id=&quot;20148&quot; value=&quot;5&quot;/&gt;&lt;property id=&quot;20300&quot; value=&quot;Slide 24 - &amp;quot;Resource elements (structures)&amp;quot;&quot;/&gt;&lt;property id=&quot;20307&quot; value=&quot;297&quot;/&gt;&lt;/object&gt;&lt;object type=&quot;3&quot; unique_id=&quot;231532&quot;&gt;&lt;property id=&quot;20148&quot; value=&quot;5&quot;/&gt;&lt;property id=&quot;20300&quot; value=&quot;Slide 25 - &amp;quot;It’s all about combining resources . . .&amp;quot;&quot;/&gt;&lt;property id=&quot;20307&quot; value=&quot;298&quot;/&gt;&lt;/object&gt;&lt;object type=&quot;3&quot; unique_id=&quot;231533&quot;&gt;&lt;property id=&quot;20148&quot; value=&quot;5&quot;/&gt;&lt;property id=&quot;20300&quot; value=&quot;Slide 26 - &amp;quot;References between resources&amp;quot;&quot;/&gt;&lt;property id=&quot;20307&quot; value=&quot;299&quot;/&gt;&lt;/object&gt;&lt;object type=&quot;3&quot; unique_id=&quot;231534&quot;&gt;&lt;property id=&quot;20148&quot; value=&quot;5&quot;/&gt;&lt;property id=&quot;20300&quot; value=&quot;Slide 27 - &amp;quot;Regardless of paradigm&amp;quot;&quot;/&gt;&lt;property id=&quot;20307&quot; value=&quot;300&quot;/&gt;&lt;/object&gt;&lt;object type=&quot;3&quot; unique_id=&quot;231535&quot;&gt;&lt;property id=&quot;20148&quot; value=&quot;5&quot;/&gt;&lt;property id=&quot;20300&quot; value=&quot;Slide 28 - &amp;quot;Data types: Primitive&amp;quot;&quot;/&gt;&lt;property id=&quot;20307&quot; value=&quot;301&quot;/&gt;&lt;/object&gt;&lt;object type=&quot;3&quot; unique_id=&quot;231536&quot;&gt;&lt;property id=&quot;20148&quot; value=&quot;5&quot;/&gt;&lt;property id=&quot;20300&quot; value=&quot;Slide 29 - &amp;quot;Data types: Complex&amp;quot;&quot;/&gt;&lt;property id=&quot;20307&quot; value=&quot;302&quot;/&gt;&lt;/object&gt;&lt;object type=&quot;3&quot; unique_id=&quot;231537&quot;&gt;&lt;property id=&quot;20148&quot; value=&quot;5&quot;/&gt;&lt;property id=&quot;20300&quot; value=&quot;Slide 30 - &amp;quot;The Case for Extensions&amp;quot;&quot;/&gt;&lt;property id=&quot;20307&quot; value=&quot;303&quot;/&gt;&lt;/object&gt;&lt;object type=&quot;3&quot; unique_id=&quot;231538&quot;&gt;&lt;property id=&quot;20148&quot; value=&quot;5&quot;/&gt;&lt;property id=&quot;20300&quot; value=&quot;Slide 31 - &amp;quot;Profiles&amp;quot;&quot;/&gt;&lt;property id=&quot;20307&quot; value=&quot;305&quot;/&gt;&lt;/object&gt;&lt;object type=&quot;3&quot; unique_id=&quot;231539&quot;&gt;&lt;property id=&quot;20148&quot; value=&quot;5&quot;/&gt;&lt;property id=&quot;20300&quot; value=&quot;Slide 32 - &amp;quot;Bundles&amp;quot;&quot;/&gt;&lt;property id=&quot;20307&quot; value=&quot;306&quot;/&gt;&lt;/object&gt;&lt;object type=&quot;3&quot; unique_id=&quot;231540&quot;&gt;&lt;property id=&quot;20148&quot; value=&quot;5&quot;/&gt;&lt;property id=&quot;20300&quot; value=&quot;Slide 59 - &amp;quot;Message&amp;quot;&quot;/&gt;&lt;property id=&quot;20307&quot; value=&quot;288&quot;/&gt;&lt;/object&gt;&lt;object type=&quot;3&quot; unique_id=&quot;231541&quot;&gt;&lt;property id=&quot;20148&quot; value=&quot;5&quot;/&gt;&lt;property id=&quot;20300&quot; value=&quot;Slide 60 - &amp;quot;Message example&amp;quot;&quot;/&gt;&lt;property id=&quot;20307&quot; value=&quot;289&quot;/&gt;&lt;/object&gt;&lt;object type=&quot;3&quot; unique_id=&quot;231542&quot;&gt;&lt;property id=&quot;20148&quot; value=&quot;5&quot;/&gt;&lt;property id=&quot;20300&quot; value=&quot;Slide 68 - &amp;quot;SMART on FHIR&amp;quot;&quot;/&gt;&lt;property id=&quot;20307&quot; value=&quot;291&quot;/&gt;&lt;/object&gt;&lt;object type=&quot;3&quot; unique_id=&quot;231849&quot;&gt;&lt;property id=&quot;20148&quot; value=&quot;5&quot;/&gt;&lt;property id=&quot;20300&quot; value=&quot;Slide 34 - &amp;quot;Representational State Transfer (REST)&amp;quot;&quot;/&gt;&lt;property id=&quot;20307&quot; value=&quot;307&quot;/&gt;&lt;/object&gt;&lt;object type=&quot;3&quot; unique_id=&quot;231850&quot;&gt;&lt;property id=&quot;20148&quot; value=&quot;5&quot;/&gt;&lt;property id=&quot;20300&quot; value=&quot;Slide 35 - &amp;quot;FHIR RESTful Operations&amp;quot;&quot;/&gt;&lt;property id=&quot;20307&quot; value=&quot;308&quot;/&gt;&lt;/object&gt;&lt;object type=&quot;3&quot; unique_id=&quot;231851&quot;&gt;&lt;property id=&quot;20148&quot; value=&quot;5&quot;/&gt;&lt;property id=&quot;20300&quot; value=&quot;Slide 36 - &amp;quot;Versioning&amp;quot;&quot;/&gt;&lt;property id=&quot;20307&quot; value=&quot;309&quot;/&gt;&lt;/object&gt;&lt;object type=&quot;3&quot; unique_id=&quot;232392&quot;&gt;&lt;property id=&quot;20148&quot; value=&quot;5&quot;/&gt;&lt;property id=&quot;20300&quot; value=&quot;Slide 48 - &amp;quot;FHIR Documents&amp;quot;&quot;/&gt;&lt;property id=&quot;20307&quot; value=&quot;310&quot;/&gt;&lt;/object&gt;&lt;object type=&quot;3&quot; unique_id=&quot;232393&quot;&gt;&lt;property id=&quot;20148&quot; value=&quot;5&quot;/&gt;&lt;property id=&quot;20300&quot; value=&quot;Slide 49&quot;/&gt;&lt;property id=&quot;20307&quot; value=&quot;311&quot;/&gt;&lt;/object&gt;&lt;object type=&quot;3&quot; unique_id=&quot;232394&quot;&gt;&lt;property id=&quot;20148&quot; value=&quot;5&quot;/&gt;&lt;property id=&quot;20300&quot; value=&quot;Slide 57 - &amp;quot;FHIR Messages&amp;quot;&quot;/&gt;&lt;property id=&quot;20307&quot; value=&quot;312&quot;/&gt;&lt;/object&gt;&lt;object type=&quot;3&quot; unique_id=&quot;232395&quot;&gt;&lt;property id=&quot;20148&quot; value=&quot;5&quot;/&gt;&lt;property id=&quot;20300&quot; value=&quot;Slide 58&quot;/&gt;&lt;property id=&quot;20307&quot; value=&quot;313&quot;/&gt;&lt;/object&gt;&lt;object type=&quot;3&quot; unique_id=&quot;232744&quot;&gt;&lt;property id=&quot;20148&quot; value=&quot;5&quot;/&gt;&lt;property id=&quot;20300&quot; value=&quot;Slide 65 - &amp;quot;FHIR Four Components&amp;quot;&quot;/&gt;&lt;property id=&quot;20307&quot; value=&quot;314&quot;/&gt;&lt;/object&gt;&lt;object type=&quot;3&quot; unique_id=&quot;232922&quot;&gt;&lt;property id=&quot;20148&quot; value=&quot;5&quot;/&gt;&lt;property id=&quot;20300&quot; value=&quot;Slide 66 - &amp;quot;Service oriented architecture&amp;quot;&quot;/&gt;&lt;property id=&quot;20307&quot; value=&quot;315&quot;/&gt;&lt;/object&gt;&lt;object type=&quot;3&quot; unique_id=&quot;233103&quot;&gt;&lt;property id=&quot;20148&quot; value=&quot;5&quot;/&gt;&lt;property id=&quot;20300&quot; value=&quot;Slide 69 - &amp;quot;Digital Health Platform&amp;quot;&quot;/&gt;&lt;property id=&quot;20307&quot; value=&quot;316&quot;/&gt;&lt;/object&gt;&lt;object type=&quot;3&quot; unique_id=&quot;233287&quot;&gt;&lt;property id=&quot;20148&quot; value=&quot;5&quot;/&gt;&lt;property id=&quot;20300&quot; value=&quot;Slide 67&quot;/&gt;&lt;property id=&quot;20307&quot; value=&quot;317&quot;/&gt;&lt;/object&gt;&lt;object type=&quot;3&quot; unique_id=&quot;233722&quot;&gt;&lt;property id=&quot;20148&quot; value=&quot;5&quot;/&gt;&lt;property id=&quot;20300&quot; value=&quot;Slide 16 - &amp;quot;Resource anatomy&amp;quot;&quot;/&gt;&lt;property id=&quot;20307&quot; value=&quot;318&quot;/&gt;&lt;/object&gt;&lt;object type=&quot;3&quot; unique_id=&quot;233723&quot;&gt;&lt;property id=&quot;20148&quot; value=&quot;5&quot;/&gt;&lt;property id=&quot;20300&quot; value=&quot;Slide 18 - &amp;quot;Resource Documentation&amp;quot;&quot;/&gt;&lt;property id=&quot;20307&quot; value=&quot;319&quot;/&gt;&lt;/object&gt;&lt;object type=&quot;3&quot; unique_id=&quot;233724&quot;&gt;&lt;property id=&quot;20148&quot; value=&quot;5&quot;/&gt;&lt;property id=&quot;20300&quot; value=&quot;Slide 19 - &amp;quot;Resource  Definitions : UML&amp;quot;&quot;/&gt;&lt;property id=&quot;20307&quot; value=&quot;320&quot;/&gt;&lt;/object&gt;&lt;object type=&quot;3&quot; unique_id=&quot;233725&quot;&gt;&lt;property id=&quot;20148&quot; value=&quot;5&quot;/&gt;&lt;property id=&quot;20300&quot; value=&quot;Slide 20&quot;/&gt;&lt;property id=&quot;20307&quot; value=&quot;321&quot;/&gt;&lt;/object&gt;&lt;object type=&quot;3&quot; unique_id=&quot;233726&quot;&gt;&lt;property id=&quot;20148&quot; value=&quot;5&quot;/&gt;&lt;property id=&quot;20300&quot; value=&quot;Slide 23 - &amp;quot;Resource elements&amp;quot;&quot;/&gt;&lt;property id=&quot;20307&quot; value=&quot;322&quot;/&gt;&lt;/object&gt;&lt;object type=&quot;3&quot; unique_id=&quot;233995&quot;&gt;&lt;property id=&quot;20148&quot; value=&quot;5&quot;/&gt;&lt;property id=&quot;20300&quot; value=&quot;Slide 21 - &amp;quot;Vocabulary&amp;quot;&quot;/&gt;&lt;property id=&quot;20307&quot; value=&quot;323&quot;/&gt;&lt;/object&gt;&lt;object type=&quot;3&quot; unique_id=&quot;233996&quot;&gt;&lt;property id=&quot;20148&quot; value=&quot;5&quot;/&gt;&lt;property id=&quot;20300&quot; value=&quot;Slide 22 - &amp;quot;Bundles&amp;quot;&quot;/&gt;&lt;property id=&quot;20307&quot; value=&quot;324&quot;/&gt;&lt;/object&gt;&lt;object type=&quot;3&quot; unique_id=&quot;234273&quot;&gt;&lt;property id=&quot;20148&quot; value=&quot;5&quot;/&gt;&lt;property id=&quot;20300&quot; value=&quot;Slide 5 - &amp;quot;Business Operations&amp;quot;&quot;/&gt;&lt;property id=&quot;20307&quot; value=&quot;325&quot;/&gt;&lt;/object&gt;&lt;object type=&quot;3&quot; unique_id=&quot;234274&quot;&gt;&lt;property id=&quot;20148&quot; value=&quot;5&quot;/&gt;&lt;property id=&quot;20300&quot; value=&quot;Slide 6 - &amp;quot;Where can FHIR be  used?&amp;quot;&quot;/&gt;&lt;property id=&quot;20307&quot; value=&quot;326&quot;/&gt;&lt;/object&gt;&lt;object type=&quot;3&quot; unique_id=&quot;237884&quot;&gt;&lt;property id=&quot;20148&quot; value=&quot;5&quot;/&gt;&lt;property id=&quot;20300&quot; value=&quot;Slide 70 - &amp;quot;Data Translator&amp;quot;&quot;/&gt;&lt;property id=&quot;20307&quot; value=&quot;327&quot;/&gt;&lt;/object&gt;&lt;object type=&quot;3&quot; unique_id=&quot;237885&quot;&gt;&lt;property id=&quot;20148&quot; value=&quot;5&quot;/&gt;&lt;property id=&quot;20300&quot; value=&quot;Slide 71 - &amp;quot;CAMP FHIR&amp;quot;&quot;/&gt;&lt;property id=&quot;20307&quot; value=&quot;328&quot;/&gt;&lt;/object&gt;&lt;object type=&quot;3&quot; unique_id=&quot;238251&quot;&gt;&lt;property id=&quot;20148&quot; value=&quot;5&quot;/&gt;&lt;property id=&quot;20300&quot; value=&quot;Slide 72&quot;/&gt;&lt;property id=&quot;20307&quot; value=&quot;329&quot;/&gt;&lt;/object&gt;&lt;object type=&quot;3&quot; unique_id=&quot;238252&quot;&gt;&lt;property id=&quot;20148&quot; value=&quot;5&quot;/&gt;&lt;property id=&quot;20300&quot; value=&quot;Slide 73 - &amp;quot;FHIR PIT&amp;quot;&quot;/&gt;&lt;property id=&quot;20307&quot; value=&quot;330&quot;/&gt;&lt;/object&gt;&lt;object type=&quot;3&quot; unique_id=&quot;238478&quot;&gt;&lt;property id=&quot;20148&quot; value=&quot;5&quot;/&gt;&lt;property id=&quot;20300&quot; value=&quot;Slide 74&quot;/&gt;&lt;property id=&quot;20307&quot; value=&quot;331&quot;/&gt;&lt;/object&gt;&lt;/object&gt;&lt;object type=&quot;8&quot; unique_id=&quot;226401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10068</TotalTime>
  <Words>2023</Words>
  <Application>Microsoft Office PowerPoint</Application>
  <PresentationFormat>Widescreen</PresentationFormat>
  <Paragraphs>444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Helvetica Oblique</vt:lpstr>
      <vt:lpstr>Arial</vt:lpstr>
      <vt:lpstr>Calibri</vt:lpstr>
      <vt:lpstr>Calibri Light</vt:lpstr>
      <vt:lpstr>Helvetica</vt:lpstr>
      <vt:lpstr>verdana</vt:lpstr>
      <vt:lpstr>Office Theme</vt:lpstr>
      <vt:lpstr>FHIR:  EHR Data Sharing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a Resource?</vt:lpstr>
      <vt:lpstr>Resource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SMART on FHIR</vt:lpstr>
      <vt:lpstr>PowerPoint Presentation</vt:lpstr>
      <vt:lpstr>PowerPoint Presentation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EMR: Data Sharing</dc:title>
  <dc:creator>Ding, Ying</dc:creator>
  <cp:lastModifiedBy>Ding, Ying</cp:lastModifiedBy>
  <cp:revision>70</cp:revision>
  <dcterms:created xsi:type="dcterms:W3CDTF">2019-09-21T23:18:04Z</dcterms:created>
  <dcterms:modified xsi:type="dcterms:W3CDTF">2023-10-15T01:55:04Z</dcterms:modified>
</cp:coreProperties>
</file>